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84" r:id="rId3"/>
    <p:sldId id="273" r:id="rId4"/>
    <p:sldId id="279" r:id="rId5"/>
    <p:sldId id="277" r:id="rId6"/>
    <p:sldId id="261" r:id="rId7"/>
    <p:sldId id="276" r:id="rId8"/>
    <p:sldId id="283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34173-4193-418A-99DB-6FDDBB2BB6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FCF8A-0CE4-4203-BFE2-B24351785191}">
      <dgm:prSet/>
      <dgm:spPr/>
      <dgm:t>
        <a:bodyPr/>
        <a:lstStyle/>
        <a:p>
          <a:r>
            <a:rPr lang="en-US"/>
            <a:t>The number </a:t>
          </a:r>
          <a:r>
            <a:rPr lang="en-US" b="1"/>
            <a:t>ONE</a:t>
          </a:r>
          <a:r>
            <a:rPr lang="en-US"/>
            <a:t> reason buyers come to the show is to see your New/Featured  Products!</a:t>
          </a:r>
          <a:br>
            <a:rPr lang="en-US"/>
          </a:br>
          <a:r>
            <a:rPr lang="en-US"/>
            <a:t> </a:t>
          </a:r>
        </a:p>
      </dgm:t>
    </dgm:pt>
    <dgm:pt modelId="{F3252955-80C4-435C-B591-7C5FF12CCAEE}" type="parTrans" cxnId="{3E56002C-9C49-4954-B504-9B771D6C06DF}">
      <dgm:prSet/>
      <dgm:spPr/>
      <dgm:t>
        <a:bodyPr/>
        <a:lstStyle/>
        <a:p>
          <a:endParaRPr lang="en-US"/>
        </a:p>
      </dgm:t>
    </dgm:pt>
    <dgm:pt modelId="{ED05A7F1-2E6B-4AEC-9B79-2882630C5753}" type="sibTrans" cxnId="{3E56002C-9C49-4954-B504-9B771D6C06DF}">
      <dgm:prSet/>
      <dgm:spPr/>
      <dgm:t>
        <a:bodyPr/>
        <a:lstStyle/>
        <a:p>
          <a:endParaRPr lang="en-US"/>
        </a:p>
      </dgm:t>
    </dgm:pt>
    <dgm:pt modelId="{E6FC52FD-1D67-4466-BCF8-0BDFF3E26252}">
      <dgm:prSet/>
      <dgm:spPr/>
      <dgm:t>
        <a:bodyPr/>
        <a:lstStyle/>
        <a:p>
          <a:r>
            <a:rPr lang="en-US"/>
            <a:t>Effective way to display your product and get the BUYERS’ attention </a:t>
          </a:r>
        </a:p>
      </dgm:t>
    </dgm:pt>
    <dgm:pt modelId="{879CED44-24B0-4BF3-8974-A3FF87129B73}" type="parTrans" cxnId="{0E20C83D-B65C-4C6C-8701-2F5E8FEC6127}">
      <dgm:prSet/>
      <dgm:spPr/>
      <dgm:t>
        <a:bodyPr/>
        <a:lstStyle/>
        <a:p>
          <a:endParaRPr lang="en-US"/>
        </a:p>
      </dgm:t>
    </dgm:pt>
    <dgm:pt modelId="{0EFCBF93-A2EC-4ECF-A398-5558D4A69D42}" type="sibTrans" cxnId="{0E20C83D-B65C-4C6C-8701-2F5E8FEC6127}">
      <dgm:prSet/>
      <dgm:spPr/>
      <dgm:t>
        <a:bodyPr/>
        <a:lstStyle/>
        <a:p>
          <a:endParaRPr lang="en-US"/>
        </a:p>
      </dgm:t>
    </dgm:pt>
    <dgm:pt modelId="{A2C8E66A-2CDE-47D2-8C31-C25C0117E02B}">
      <dgm:prSet/>
      <dgm:spPr/>
      <dgm:t>
        <a:bodyPr/>
        <a:lstStyle/>
        <a:p>
          <a:r>
            <a:rPr lang="en-US" dirty="0"/>
            <a:t>Increase awareness of your product </a:t>
          </a:r>
        </a:p>
      </dgm:t>
    </dgm:pt>
    <dgm:pt modelId="{FAF98783-4DA4-475C-88C4-644F06AE3F73}" type="parTrans" cxnId="{A118C35A-77FF-4F55-818E-A4CD8AE8A77B}">
      <dgm:prSet/>
      <dgm:spPr/>
      <dgm:t>
        <a:bodyPr/>
        <a:lstStyle/>
        <a:p>
          <a:endParaRPr lang="en-US"/>
        </a:p>
      </dgm:t>
    </dgm:pt>
    <dgm:pt modelId="{6F5B18BC-97D9-4898-A14D-92A476CB616E}" type="sibTrans" cxnId="{A118C35A-77FF-4F55-818E-A4CD8AE8A77B}">
      <dgm:prSet/>
      <dgm:spPr/>
      <dgm:t>
        <a:bodyPr/>
        <a:lstStyle/>
        <a:p>
          <a:endParaRPr lang="en-US"/>
        </a:p>
      </dgm:t>
    </dgm:pt>
    <dgm:pt modelId="{9C84ABE6-79D7-48DC-8D9A-A3CE7757EDE0}">
      <dgm:prSet/>
      <dgm:spPr/>
      <dgm:t>
        <a:bodyPr/>
        <a:lstStyle/>
        <a:p>
          <a:r>
            <a:rPr lang="en-US" dirty="0"/>
            <a:t>Boost conversions and increase the number of leads for your </a:t>
          </a:r>
          <a:r>
            <a:rPr lang="en-US" b="1" dirty="0"/>
            <a:t>business</a:t>
          </a:r>
          <a:endParaRPr lang="en-US" dirty="0"/>
        </a:p>
      </dgm:t>
    </dgm:pt>
    <dgm:pt modelId="{70847605-D67E-4948-8EFA-3DBCE266078F}" type="parTrans" cxnId="{DF8055EC-C211-45C7-9DAC-02A3C303182F}">
      <dgm:prSet/>
      <dgm:spPr/>
      <dgm:t>
        <a:bodyPr/>
        <a:lstStyle/>
        <a:p>
          <a:endParaRPr lang="en-US"/>
        </a:p>
      </dgm:t>
    </dgm:pt>
    <dgm:pt modelId="{162AC8D1-DA75-455F-8236-869CBE101636}" type="sibTrans" cxnId="{DF8055EC-C211-45C7-9DAC-02A3C303182F}">
      <dgm:prSet/>
      <dgm:spPr/>
      <dgm:t>
        <a:bodyPr/>
        <a:lstStyle/>
        <a:p>
          <a:endParaRPr lang="en-US"/>
        </a:p>
      </dgm:t>
    </dgm:pt>
    <dgm:pt modelId="{8026C8A3-AC40-4822-A0A8-15449BB08FC2}">
      <dgm:prSet/>
      <dgm:spPr/>
      <dgm:t>
        <a:bodyPr/>
        <a:lstStyle/>
        <a:p>
          <a:r>
            <a:rPr lang="en-US"/>
            <a:t>Stand out from your competitors</a:t>
          </a:r>
        </a:p>
      </dgm:t>
    </dgm:pt>
    <dgm:pt modelId="{8D78EEF6-5ED3-44AF-8D14-11E92446B693}" type="parTrans" cxnId="{2656853A-1B1C-412A-9859-32906F2625BD}">
      <dgm:prSet/>
      <dgm:spPr/>
      <dgm:t>
        <a:bodyPr/>
        <a:lstStyle/>
        <a:p>
          <a:endParaRPr lang="en-US"/>
        </a:p>
      </dgm:t>
    </dgm:pt>
    <dgm:pt modelId="{D9973264-0A7D-45AB-94D1-52CFAC980321}" type="sibTrans" cxnId="{2656853A-1B1C-412A-9859-32906F2625BD}">
      <dgm:prSet/>
      <dgm:spPr/>
      <dgm:t>
        <a:bodyPr/>
        <a:lstStyle/>
        <a:p>
          <a:endParaRPr lang="en-US"/>
        </a:p>
      </dgm:t>
    </dgm:pt>
    <dgm:pt modelId="{1C618139-16E2-4FBB-BDC3-E0F35570D787}">
      <dgm:prSet/>
      <dgm:spPr/>
      <dgm:t>
        <a:bodyPr/>
        <a:lstStyle/>
        <a:p>
          <a:r>
            <a:rPr lang="en-US"/>
            <a:t>Direct BUYERS to your booth</a:t>
          </a:r>
        </a:p>
      </dgm:t>
    </dgm:pt>
    <dgm:pt modelId="{058FCB70-E18F-4FC9-8EAC-A5FE46102661}" type="parTrans" cxnId="{E1BD05D7-7158-4800-AC47-9D19542551D3}">
      <dgm:prSet/>
      <dgm:spPr/>
      <dgm:t>
        <a:bodyPr/>
        <a:lstStyle/>
        <a:p>
          <a:endParaRPr lang="en-US"/>
        </a:p>
      </dgm:t>
    </dgm:pt>
    <dgm:pt modelId="{EA5EC2C9-8C9F-4364-B27A-56C6FD6216DD}" type="sibTrans" cxnId="{E1BD05D7-7158-4800-AC47-9D19542551D3}">
      <dgm:prSet/>
      <dgm:spPr/>
      <dgm:t>
        <a:bodyPr/>
        <a:lstStyle/>
        <a:p>
          <a:endParaRPr lang="en-US"/>
        </a:p>
      </dgm:t>
    </dgm:pt>
    <dgm:pt modelId="{1601DD3C-F3E4-4FEF-9DBB-FCF4DA2821AE}" type="pres">
      <dgm:prSet presAssocID="{E3034173-4193-418A-99DB-6FDDBB2BB63C}" presName="linear" presStyleCnt="0">
        <dgm:presLayoutVars>
          <dgm:animLvl val="lvl"/>
          <dgm:resizeHandles val="exact"/>
        </dgm:presLayoutVars>
      </dgm:prSet>
      <dgm:spPr/>
    </dgm:pt>
    <dgm:pt modelId="{3036231D-268A-4648-8FA1-A616357FF385}" type="pres">
      <dgm:prSet presAssocID="{1C7FCF8A-0CE4-4203-BFE2-B2435178519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75E5A5E-FCDC-411B-BDFB-FDA96D67ADF5}" type="pres">
      <dgm:prSet presAssocID="{1C7FCF8A-0CE4-4203-BFE2-B2435178519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933AD21-F533-4121-A3F5-EA517F6DE9A8}" type="presOf" srcId="{1C7FCF8A-0CE4-4203-BFE2-B24351785191}" destId="{3036231D-268A-4648-8FA1-A616357FF385}" srcOrd="0" destOrd="0" presId="urn:microsoft.com/office/officeart/2005/8/layout/vList2"/>
    <dgm:cxn modelId="{3E56002C-9C49-4954-B504-9B771D6C06DF}" srcId="{E3034173-4193-418A-99DB-6FDDBB2BB63C}" destId="{1C7FCF8A-0CE4-4203-BFE2-B24351785191}" srcOrd="0" destOrd="0" parTransId="{F3252955-80C4-435C-B591-7C5FF12CCAEE}" sibTransId="{ED05A7F1-2E6B-4AEC-9B79-2882630C5753}"/>
    <dgm:cxn modelId="{3AFD1332-C4A6-452A-A33E-FE14AD170A1B}" type="presOf" srcId="{1C618139-16E2-4FBB-BDC3-E0F35570D787}" destId="{D75E5A5E-FCDC-411B-BDFB-FDA96D67ADF5}" srcOrd="0" destOrd="4" presId="urn:microsoft.com/office/officeart/2005/8/layout/vList2"/>
    <dgm:cxn modelId="{2656853A-1B1C-412A-9859-32906F2625BD}" srcId="{1C7FCF8A-0CE4-4203-BFE2-B24351785191}" destId="{8026C8A3-AC40-4822-A0A8-15449BB08FC2}" srcOrd="3" destOrd="0" parTransId="{8D78EEF6-5ED3-44AF-8D14-11E92446B693}" sibTransId="{D9973264-0A7D-45AB-94D1-52CFAC980321}"/>
    <dgm:cxn modelId="{0E20C83D-B65C-4C6C-8701-2F5E8FEC6127}" srcId="{1C7FCF8A-0CE4-4203-BFE2-B24351785191}" destId="{E6FC52FD-1D67-4466-BCF8-0BDFF3E26252}" srcOrd="0" destOrd="0" parTransId="{879CED44-24B0-4BF3-8974-A3FF87129B73}" sibTransId="{0EFCBF93-A2EC-4ECF-A398-5558D4A69D42}"/>
    <dgm:cxn modelId="{EFF37A66-73F4-4827-A680-78B2260D1C3F}" type="presOf" srcId="{9C84ABE6-79D7-48DC-8D9A-A3CE7757EDE0}" destId="{D75E5A5E-FCDC-411B-BDFB-FDA96D67ADF5}" srcOrd="0" destOrd="2" presId="urn:microsoft.com/office/officeart/2005/8/layout/vList2"/>
    <dgm:cxn modelId="{A118C35A-77FF-4F55-818E-A4CD8AE8A77B}" srcId="{1C7FCF8A-0CE4-4203-BFE2-B24351785191}" destId="{A2C8E66A-2CDE-47D2-8C31-C25C0117E02B}" srcOrd="1" destOrd="0" parTransId="{FAF98783-4DA4-475C-88C4-644F06AE3F73}" sibTransId="{6F5B18BC-97D9-4898-A14D-92A476CB616E}"/>
    <dgm:cxn modelId="{8FE1607B-8352-4D5B-B217-B4E5BA416C89}" type="presOf" srcId="{8026C8A3-AC40-4822-A0A8-15449BB08FC2}" destId="{D75E5A5E-FCDC-411B-BDFB-FDA96D67ADF5}" srcOrd="0" destOrd="3" presId="urn:microsoft.com/office/officeart/2005/8/layout/vList2"/>
    <dgm:cxn modelId="{830CCE89-C3C8-4E1F-86DF-942AC5D26A8D}" type="presOf" srcId="{E6FC52FD-1D67-4466-BCF8-0BDFF3E26252}" destId="{D75E5A5E-FCDC-411B-BDFB-FDA96D67ADF5}" srcOrd="0" destOrd="0" presId="urn:microsoft.com/office/officeart/2005/8/layout/vList2"/>
    <dgm:cxn modelId="{102F11BA-C19D-4C43-A302-7ABB3B87E795}" type="presOf" srcId="{A2C8E66A-2CDE-47D2-8C31-C25C0117E02B}" destId="{D75E5A5E-FCDC-411B-BDFB-FDA96D67ADF5}" srcOrd="0" destOrd="1" presId="urn:microsoft.com/office/officeart/2005/8/layout/vList2"/>
    <dgm:cxn modelId="{4822F5BC-8AAE-493B-ACAB-A2921919DA5F}" type="presOf" srcId="{E3034173-4193-418A-99DB-6FDDBB2BB63C}" destId="{1601DD3C-F3E4-4FEF-9DBB-FCF4DA2821AE}" srcOrd="0" destOrd="0" presId="urn:microsoft.com/office/officeart/2005/8/layout/vList2"/>
    <dgm:cxn modelId="{E1BD05D7-7158-4800-AC47-9D19542551D3}" srcId="{1C7FCF8A-0CE4-4203-BFE2-B24351785191}" destId="{1C618139-16E2-4FBB-BDC3-E0F35570D787}" srcOrd="4" destOrd="0" parTransId="{058FCB70-E18F-4FC9-8EAC-A5FE46102661}" sibTransId="{EA5EC2C9-8C9F-4364-B27A-56C6FD6216DD}"/>
    <dgm:cxn modelId="{DF8055EC-C211-45C7-9DAC-02A3C303182F}" srcId="{1C7FCF8A-0CE4-4203-BFE2-B24351785191}" destId="{9C84ABE6-79D7-48DC-8D9A-A3CE7757EDE0}" srcOrd="2" destOrd="0" parTransId="{70847605-D67E-4948-8EFA-3DBCE266078F}" sibTransId="{162AC8D1-DA75-455F-8236-869CBE101636}"/>
    <dgm:cxn modelId="{77505973-DEC0-4B4B-A410-9F16E96F811E}" type="presParOf" srcId="{1601DD3C-F3E4-4FEF-9DBB-FCF4DA2821AE}" destId="{3036231D-268A-4648-8FA1-A616357FF385}" srcOrd="0" destOrd="0" presId="urn:microsoft.com/office/officeart/2005/8/layout/vList2"/>
    <dgm:cxn modelId="{3EEA655F-E8CF-4C10-962F-E76024887342}" type="presParOf" srcId="{1601DD3C-F3E4-4FEF-9DBB-FCF4DA2821AE}" destId="{D75E5A5E-FCDC-411B-BDFB-FDA96D67AD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6231D-268A-4648-8FA1-A616357FF385}">
      <dsp:nvSpPr>
        <dsp:cNvPr id="0" name=""/>
        <dsp:cNvSpPr/>
      </dsp:nvSpPr>
      <dsp:spPr>
        <a:xfrm>
          <a:off x="0" y="28654"/>
          <a:ext cx="7162800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number </a:t>
          </a:r>
          <a:r>
            <a:rPr lang="en-US" sz="2700" b="1" kern="1200"/>
            <a:t>ONE</a:t>
          </a:r>
          <a:r>
            <a:rPr lang="en-US" sz="2700" kern="1200"/>
            <a:t> reason buyers come to the show is to see your New/Featured  Products!</a:t>
          </a:r>
          <a:br>
            <a:rPr lang="en-US" sz="2700" kern="1200"/>
          </a:br>
          <a:r>
            <a:rPr lang="en-US" sz="2700" kern="1200"/>
            <a:t> </a:t>
          </a:r>
        </a:p>
      </dsp:txBody>
      <dsp:txXfrm>
        <a:off x="72479" y="101133"/>
        <a:ext cx="7017842" cy="1339772"/>
      </dsp:txXfrm>
    </dsp:sp>
    <dsp:sp modelId="{D75E5A5E-FCDC-411B-BDFB-FDA96D67ADF5}">
      <dsp:nvSpPr>
        <dsp:cNvPr id="0" name=""/>
        <dsp:cNvSpPr/>
      </dsp:nvSpPr>
      <dsp:spPr>
        <a:xfrm>
          <a:off x="0" y="1513384"/>
          <a:ext cx="7162800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Effective way to display your product and get the BUYERS’ attention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Increase awareness of your product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Boost conversions and increase the number of leads for your </a:t>
          </a:r>
          <a:r>
            <a:rPr lang="en-US" sz="2100" b="1" kern="1200" dirty="0"/>
            <a:t>business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Stand out from your competitors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Direct BUYERS to your booth</a:t>
          </a:r>
        </a:p>
      </dsp:txBody>
      <dsp:txXfrm>
        <a:off x="0" y="1513384"/>
        <a:ext cx="7162800" cy="2403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53EFF-CF5A-4D0A-B184-4C9961DD9E4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1334-99C1-4E57-97A7-8282AA304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D1334-99C1-4E57-97A7-8282AA3043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1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D1334-99C1-4E57-97A7-8282AA3043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D1334-99C1-4E57-97A7-8282AA3043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5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6426-8B31-45A3-BF70-DCCE8B1536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1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2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7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9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0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5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BDEE-904D-4A9A-9ED1-07AEF061AFB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0FFF-A839-4F4A-988D-988F334AF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0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mlygordon@divcom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8828"/>
            <a:ext cx="2133600" cy="1371600"/>
          </a:xfrm>
          <a:prstGeom prst="rect">
            <a:avLst/>
          </a:prstGeom>
        </p:spPr>
      </p:pic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83DDF3D6-C085-E52C-BF67-563ED1D0D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361492"/>
              </p:ext>
            </p:extLst>
          </p:nvPr>
        </p:nvGraphicFramePr>
        <p:xfrm>
          <a:off x="1143000" y="1828800"/>
          <a:ext cx="7162800" cy="394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693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366BC-6774-0092-E91D-02BD24D0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4" r="16986"/>
          <a:stretch/>
        </p:blipFill>
        <p:spPr>
          <a:xfrm>
            <a:off x="5536239" y="10"/>
            <a:ext cx="3607761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25F87-6C94-E52A-E883-B8EC4464AB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69" r="12678"/>
          <a:stretch/>
        </p:blipFill>
        <p:spPr>
          <a:xfrm>
            <a:off x="2352291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5E1AB5-8A8C-9D02-8ED6-05F852FC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51" r="21042" b="-3"/>
          <a:stretch/>
        </p:blipFill>
        <p:spPr>
          <a:xfrm>
            <a:off x="2392071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22F4F-AFCC-D294-1FF2-8EFE6D6CB599}"/>
              </a:ext>
            </a:extLst>
          </p:cNvPr>
          <p:cNvSpPr txBox="1"/>
          <p:nvPr/>
        </p:nvSpPr>
        <p:spPr>
          <a:xfrm>
            <a:off x="336042" y="2258568"/>
            <a:ext cx="2407158" cy="302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</a:rPr>
              <a:t>The Wave Makers' Zone is a popular networking hub for industry leaders. Take full advantage of this heavily trafficked area by introducing buyers to your latest innovative products in the New/Featured Product Showcase.</a:t>
            </a:r>
          </a:p>
        </p:txBody>
      </p:sp>
    </p:spTree>
    <p:extLst>
      <p:ext uri="{BB962C8B-B14F-4D97-AF65-F5344CB8AC3E}">
        <p14:creationId xmlns:p14="http://schemas.microsoft.com/office/powerpoint/2010/main" val="389602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defRPr/>
            </a:pPr>
            <a:r>
              <a:rPr lang="en-US" sz="3400" b="1" dirty="0"/>
              <a:t>Single Display </a:t>
            </a:r>
            <a:br>
              <a:rPr lang="en-US" sz="3400" b="1" dirty="0"/>
            </a:br>
            <a:r>
              <a:rPr lang="en-US" sz="3400" dirty="0"/>
              <a:t> $700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AA3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0B7672A-BBA0-5584-138F-3EBF6CD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4894" y="1912761"/>
            <a:ext cx="5867400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7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Equipment Poster Display 2x3’ or 3x2’ 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$700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682598"/>
              </p:ext>
            </p:extLst>
          </p:nvPr>
        </p:nvGraphicFramePr>
        <p:xfrm>
          <a:off x="457200" y="1219200"/>
          <a:ext cx="3848100" cy="544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882" imgH="6415937" progId="AcroExch.Document.7">
                  <p:embed/>
                </p:oleObj>
              </mc:Choice>
              <mc:Fallback>
                <p:oleObj name="Acrobat Document" r:id="rId3" imgW="4533882" imgH="641593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19200"/>
                        <a:ext cx="3848100" cy="5446086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 descr="K:\shared\Seafood\Seafood Barcelona\SB 2012\SB 2012 - NPS\SB NP Photos and Logos\SB NP photos and logos - Done\Strapex - Strapping Machines.jpg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76" y="1295400"/>
            <a:ext cx="3355424" cy="2667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0" name="Picture 2" descr="K:\shared\Seafood\Seafood Barcelona\SESE 2014\NPS\SESE 2014 Photos and logos\POSTERS\Balzo - COOKER LINE BY WATER IMMERSION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76" y="4114801"/>
            <a:ext cx="3522205" cy="23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4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F9055A-9FD0-45AC-B6E5-2029CC5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85185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542359" y="0"/>
            <a:ext cx="3601641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480" y="662400"/>
            <a:ext cx="2979120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Full Poster Panel: 3x4’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 $1,115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12480" y="2286000"/>
            <a:ext cx="2557732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</a:pP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7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6" name="Picture 5" descr="A hand holding a phone and a container on the water&#10;&#10;AI-generated content may be incorrect.">
            <a:extLst>
              <a:ext uri="{FF2B5EF4-FFF2-40B4-BE49-F238E27FC236}">
                <a16:creationId xmlns:a16="http://schemas.microsoft.com/office/drawing/2014/main" id="{E2E69312-8D71-4B93-7974-9E4E9DD13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9" y="684171"/>
            <a:ext cx="360164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9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0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7509" y="723898"/>
            <a:ext cx="4501582" cy="149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1 Meter Panel Promotion 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                 $3,700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D7CB2C-9571-424D-802B-0E4864BF8288}"/>
              </a:ext>
            </a:extLst>
          </p:cNvPr>
          <p:cNvSpPr txBox="1"/>
          <p:nvPr/>
        </p:nvSpPr>
        <p:spPr>
          <a:xfrm>
            <a:off x="627510" y="2405067"/>
            <a:ext cx="4501582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8ft × 3ft double-sided panel will receive significant exposure, attracting a large volume of buyers.</a:t>
            </a:r>
            <a:endParaRPr lang="en-US" sz="1700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1ADAE49-8A26-92D3-C313-AA950E4A3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" b="1467"/>
          <a:stretch/>
        </p:blipFill>
        <p:spPr>
          <a:xfrm rot="5400000">
            <a:off x="3842790" y="1556790"/>
            <a:ext cx="6858000" cy="3744420"/>
          </a:xfrm>
          <a:prstGeom prst="rect">
            <a:avLst/>
          </a:prstGeom>
          <a:effectLst/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69E5262-7E00-42E3-ACC0-526EB9DBE561}"/>
              </a:ext>
            </a:extLst>
          </p:cNvPr>
          <p:cNvSpPr txBox="1"/>
          <p:nvPr/>
        </p:nvSpPr>
        <p:spPr>
          <a:xfrm>
            <a:off x="318499" y="1153886"/>
            <a:ext cx="181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7C9A449-B221-4A02-83EF-E070D164E77B}"/>
              </a:ext>
            </a:extLst>
          </p:cNvPr>
          <p:cNvSpPr txBox="1"/>
          <p:nvPr/>
        </p:nvSpPr>
        <p:spPr>
          <a:xfrm>
            <a:off x="318498" y="1153886"/>
            <a:ext cx="2881901" cy="376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887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8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3082"/>
            <a:ext cx="5029200" cy="12191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/>
              <a:t>Poster Display 2x3’ or 3x2’</a:t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990600"/>
            <a:ext cx="5181600" cy="514350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00050" indent="-228600">
              <a:lnSpc>
                <a:spcPct val="90000"/>
              </a:lnSpc>
            </a:pPr>
            <a:r>
              <a:rPr lang="en-US" sz="1800" dirty="0"/>
              <a:t>All photographs must be mounted on foam board; metal or glass frames </a:t>
            </a:r>
            <a:r>
              <a:rPr lang="en-US" sz="1800" b="1" dirty="0"/>
              <a:t>WILL NOT </a:t>
            </a:r>
            <a:r>
              <a:rPr lang="en-US" sz="1800" dirty="0"/>
              <a:t>be allowed</a:t>
            </a:r>
          </a:p>
          <a:p>
            <a:pPr marL="400050" indent="-228600">
              <a:lnSpc>
                <a:spcPct val="90000"/>
              </a:lnSpc>
            </a:pPr>
            <a:r>
              <a:rPr lang="en-US" sz="1800" dirty="0"/>
              <a:t>Maximum frame size is 2’(length) x 3’(width) or 2’(width) x 3’(length)</a:t>
            </a:r>
          </a:p>
          <a:p>
            <a:pPr marL="400050" indent="-228600">
              <a:lnSpc>
                <a:spcPct val="90000"/>
              </a:lnSpc>
            </a:pPr>
            <a:r>
              <a:rPr lang="en-US" sz="1800" dirty="0"/>
              <a:t>Do not provide frames with hanging wire or hooks</a:t>
            </a:r>
          </a:p>
          <a:p>
            <a:pPr marL="400050" indent="-228600">
              <a:lnSpc>
                <a:spcPct val="90000"/>
              </a:lnSpc>
            </a:pPr>
            <a:r>
              <a:rPr lang="en-US" sz="1800" dirty="0"/>
              <a:t>Be sure to have </a:t>
            </a:r>
            <a:r>
              <a:rPr lang="en-US" sz="1800" i="1" dirty="0"/>
              <a:t>Velcro</a:t>
            </a:r>
            <a:r>
              <a:rPr lang="en-US" sz="1800" dirty="0"/>
              <a:t> on the back of the poster</a:t>
            </a:r>
          </a:p>
          <a:p>
            <a:pPr marL="400050" indent="-228600">
              <a:lnSpc>
                <a:spcPct val="90000"/>
              </a:lnSpc>
            </a:pPr>
            <a:r>
              <a:rPr lang="en-US" sz="1800" dirty="0"/>
              <a:t>Have your booth # on the poster</a:t>
            </a:r>
          </a:p>
          <a:p>
            <a:pPr marL="400050" indent="-228600">
              <a:lnSpc>
                <a:spcPct val="90000"/>
              </a:lnSpc>
            </a:pPr>
            <a:r>
              <a:rPr lang="en-US" sz="1800" b="1" dirty="0"/>
              <a:t>DO NOT BEND </a:t>
            </a:r>
            <a:r>
              <a:rPr lang="en-US" sz="1800" dirty="0"/>
              <a:t>the poster.  We want the poster to look presentable</a:t>
            </a:r>
          </a:p>
          <a:p>
            <a:pPr marL="400050" indent="-228600">
              <a:lnSpc>
                <a:spcPct val="90000"/>
              </a:lnSpc>
            </a:pPr>
            <a:r>
              <a:rPr lang="en-US" sz="1800" dirty="0"/>
              <a:t>Each display includes a standardized name sign and product name</a:t>
            </a:r>
          </a:p>
          <a:p>
            <a:pPr marL="400050" indent="-228600">
              <a:lnSpc>
                <a:spcPct val="90000"/>
              </a:lnSpc>
            </a:pPr>
            <a:r>
              <a:rPr lang="en-US" sz="1800" dirty="0"/>
              <a:t>Poster display must be delivered to New Product Location, </a:t>
            </a:r>
            <a:r>
              <a:rPr lang="en-US" sz="1800" b="1" dirty="0"/>
              <a:t>booth# TBD </a:t>
            </a:r>
            <a:r>
              <a:rPr lang="en-US" sz="1800" dirty="0"/>
              <a:t>by 2:00 pm on Saturday, March 14, 2026.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 marL="0" indent="-228600">
              <a:lnSpc>
                <a:spcPct val="90000"/>
              </a:lnSpc>
            </a:pPr>
            <a:endParaRPr lang="en-US" sz="1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1700" b="1" dirty="0"/>
              <a:t>PLEASE DO NOT SHIP YOUR POSTER TO THE EVENT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700" b="1" dirty="0"/>
              <a:t>MANAGEMENT IN PORTLAND— WE CANNOT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700" b="1" dirty="0"/>
              <a:t>DELIVER YOUR MATERIALS TO THE CONVENTION</a:t>
            </a:r>
          </a:p>
          <a:p>
            <a:pPr indent="-228600">
              <a:lnSpc>
                <a:spcPct val="90000"/>
              </a:lnSpc>
            </a:pP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3EE45-1FAD-D33A-E676-9CF63590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11" y="387461"/>
            <a:ext cx="2952750" cy="2162175"/>
          </a:xfrm>
          <a:prstGeom prst="rect">
            <a:avLst/>
          </a:prstGeom>
          <a:noFill/>
          <a:ln cmpd="sng">
            <a:solidFill>
              <a:schemeClr val="accent5">
                <a:lumMod val="50000"/>
              </a:schemeClr>
            </a:solidFill>
          </a:ln>
          <a:effectLst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28584-3CDB-2A9B-EE09-A177A50DC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065" y="2937097"/>
            <a:ext cx="3019425" cy="298132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385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001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</a:p>
          <a:p>
            <a:endParaRPr lang="en-US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Product: 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b="1" dirty="0">
                <a:latin typeface="Calibri Light" panose="020F0302020204030204" pitchFamily="34" charset="0"/>
              </a:rPr>
            </a:br>
            <a:r>
              <a:rPr lang="en-US" sz="2400" dirty="0"/>
              <a:t>New Products must have been introduced to the market </a:t>
            </a:r>
            <a:r>
              <a:rPr lang="en-US" sz="2400" b="1" i="1" dirty="0"/>
              <a:t>within 18 months</a:t>
            </a:r>
            <a:r>
              <a:rPr lang="en-US" sz="2400" dirty="0"/>
              <a:t> of the event.  </a:t>
            </a:r>
            <a:endParaRPr lang="en-US" sz="600" dirty="0"/>
          </a:p>
          <a:p>
            <a:r>
              <a:rPr lang="en-US" b="1" dirty="0">
                <a:latin typeface="Calibri Light" panose="020F0302020204030204" pitchFamily="34" charset="0"/>
              </a:rPr>
              <a:t> </a:t>
            </a:r>
          </a:p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Featured Product:</a:t>
            </a:r>
          </a:p>
          <a:p>
            <a:r>
              <a:rPr lang="en-US" sz="2400" dirty="0"/>
              <a:t>Featured Product Showcase is designed to highlight and give your company the opportunity to promote their </a:t>
            </a:r>
            <a:r>
              <a:rPr lang="en-US" sz="2400" b="1" dirty="0"/>
              <a:t>FINEST/BEST</a:t>
            </a:r>
            <a:r>
              <a:rPr lang="en-US" sz="2400" dirty="0"/>
              <a:t> products to potential buyers regardless of the product’s introduction date. </a:t>
            </a:r>
          </a:p>
          <a:p>
            <a:endParaRPr lang="en-US" sz="2400" dirty="0">
              <a:latin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E0413-1709-DE93-1931-FFFB111B5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030"/>
            <a:ext cx="123825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A4F4D9-5C00-0481-1D20-1CBB88C6A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0230"/>
            <a:ext cx="89452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3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57400"/>
            <a:ext cx="8458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2400" dirty="0"/>
          </a:p>
          <a:p>
            <a:pPr algn="ctr"/>
            <a:r>
              <a:rPr lang="en-US" altLang="en-US" sz="2400" dirty="0"/>
              <a:t>For more information please contact: Minh Ly-Gordon</a:t>
            </a:r>
            <a:br>
              <a:rPr lang="en-US" altLang="en-US" sz="2400" dirty="0"/>
            </a:br>
            <a:r>
              <a:rPr lang="en-US" altLang="en-US" sz="2400" dirty="0"/>
              <a:t>+1-207-842-5525 or </a:t>
            </a:r>
            <a:r>
              <a:rPr lang="en-US" altLang="en-US" sz="2400" dirty="0">
                <a:hlinkClick r:id="rId2"/>
              </a:rPr>
              <a:t>mlygordon@divcom.com</a:t>
            </a:r>
            <a:endParaRPr lang="en-US" altLang="en-US" sz="2400" dirty="0"/>
          </a:p>
          <a:p>
            <a:pPr algn="ctr"/>
            <a:endParaRPr lang="en-US" altLang="en-US" sz="2400" dirty="0"/>
          </a:p>
          <a:p>
            <a:pPr algn="ctr"/>
            <a:r>
              <a:rPr lang="en-US" altLang="en-US" sz="2400" dirty="0"/>
              <a:t>Deadline: </a:t>
            </a:r>
            <a:r>
              <a:rPr lang="en-US" altLang="en-US" sz="2400" b="1" dirty="0"/>
              <a:t>Thursday, February 5, 2026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pPr lvl="0" algn="ctr"/>
            <a:endParaRPr lang="en-US" sz="2400" dirty="0">
              <a:latin typeface="+mj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altLang="en-US" sz="2000" dirty="0">
                <a:solidFill>
                  <a:srgbClr val="C00000"/>
                </a:solidFill>
              </a:rPr>
            </a:b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28600"/>
            <a:ext cx="1252651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1374458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377</Words>
  <Application>Microsoft Office PowerPoint</Application>
  <PresentationFormat>On-screen Show (4:3)</PresentationFormat>
  <Paragraphs>48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Wingdings</vt:lpstr>
      <vt:lpstr>Office Theme</vt:lpstr>
      <vt:lpstr>Acrobat Document</vt:lpstr>
      <vt:lpstr>PowerPoint Presentation</vt:lpstr>
      <vt:lpstr>PowerPoint Presentation</vt:lpstr>
      <vt:lpstr>Single Display   $700</vt:lpstr>
      <vt:lpstr>Equipment Poster Display 2x3’ or 3x2’ - $700</vt:lpstr>
      <vt:lpstr>PowerPoint Presentation</vt:lpstr>
      <vt:lpstr>PowerPoint Presentation</vt:lpstr>
      <vt:lpstr>Poster Display 2x3’ or 3x2’ </vt:lpstr>
      <vt:lpstr>PowerPoint Presentation</vt:lpstr>
      <vt:lpstr>PowerPoint Presentation</vt:lpstr>
    </vt:vector>
  </TitlesOfParts>
  <Company>DBC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Product Showcase over the years</dc:title>
  <dc:creator>Minh Ly-Gordon</dc:creator>
  <cp:lastModifiedBy>Nate Gabel</cp:lastModifiedBy>
  <cp:revision>160</cp:revision>
  <dcterms:created xsi:type="dcterms:W3CDTF">2017-05-09T13:33:52Z</dcterms:created>
  <dcterms:modified xsi:type="dcterms:W3CDTF">2025-10-02T14:37:42Z</dcterms:modified>
</cp:coreProperties>
</file>