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4" r:id="rId2"/>
    <p:sldId id="284" r:id="rId3"/>
    <p:sldId id="273" r:id="rId4"/>
    <p:sldId id="279" r:id="rId5"/>
    <p:sldId id="277" r:id="rId6"/>
    <p:sldId id="261" r:id="rId7"/>
    <p:sldId id="276" r:id="rId8"/>
    <p:sldId id="283" r:id="rId9"/>
    <p:sldId id="28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034173-4193-418A-99DB-6FDDBB2BB6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7FCF8A-0CE4-4203-BFE2-B24351785191}">
      <dgm:prSet/>
      <dgm:spPr/>
      <dgm:t>
        <a:bodyPr/>
        <a:lstStyle/>
        <a:p>
          <a:r>
            <a:rPr lang="en-US"/>
            <a:t>The number </a:t>
          </a:r>
          <a:r>
            <a:rPr lang="en-US" b="1"/>
            <a:t>ONE</a:t>
          </a:r>
          <a:r>
            <a:rPr lang="en-US"/>
            <a:t> reason buyers come to the show is to see your New/Featured  Products!</a:t>
          </a:r>
          <a:br>
            <a:rPr lang="en-US"/>
          </a:br>
          <a:r>
            <a:rPr lang="en-US"/>
            <a:t> </a:t>
          </a:r>
        </a:p>
      </dgm:t>
    </dgm:pt>
    <dgm:pt modelId="{F3252955-80C4-435C-B591-7C5FF12CCAEE}" type="parTrans" cxnId="{3E56002C-9C49-4954-B504-9B771D6C06DF}">
      <dgm:prSet/>
      <dgm:spPr/>
      <dgm:t>
        <a:bodyPr/>
        <a:lstStyle/>
        <a:p>
          <a:endParaRPr lang="en-US"/>
        </a:p>
      </dgm:t>
    </dgm:pt>
    <dgm:pt modelId="{ED05A7F1-2E6B-4AEC-9B79-2882630C5753}" type="sibTrans" cxnId="{3E56002C-9C49-4954-B504-9B771D6C06DF}">
      <dgm:prSet/>
      <dgm:spPr/>
      <dgm:t>
        <a:bodyPr/>
        <a:lstStyle/>
        <a:p>
          <a:endParaRPr lang="en-US"/>
        </a:p>
      </dgm:t>
    </dgm:pt>
    <dgm:pt modelId="{E6FC52FD-1D67-4466-BCF8-0BDFF3E26252}">
      <dgm:prSet/>
      <dgm:spPr/>
      <dgm:t>
        <a:bodyPr/>
        <a:lstStyle/>
        <a:p>
          <a:r>
            <a:rPr lang="en-US"/>
            <a:t>Effective way to display your product and get the BUYERS’ attention </a:t>
          </a:r>
        </a:p>
      </dgm:t>
    </dgm:pt>
    <dgm:pt modelId="{879CED44-24B0-4BF3-8974-A3FF87129B73}" type="parTrans" cxnId="{0E20C83D-B65C-4C6C-8701-2F5E8FEC6127}">
      <dgm:prSet/>
      <dgm:spPr/>
      <dgm:t>
        <a:bodyPr/>
        <a:lstStyle/>
        <a:p>
          <a:endParaRPr lang="en-US"/>
        </a:p>
      </dgm:t>
    </dgm:pt>
    <dgm:pt modelId="{0EFCBF93-A2EC-4ECF-A398-5558D4A69D42}" type="sibTrans" cxnId="{0E20C83D-B65C-4C6C-8701-2F5E8FEC6127}">
      <dgm:prSet/>
      <dgm:spPr/>
      <dgm:t>
        <a:bodyPr/>
        <a:lstStyle/>
        <a:p>
          <a:endParaRPr lang="en-US"/>
        </a:p>
      </dgm:t>
    </dgm:pt>
    <dgm:pt modelId="{A2C8E66A-2CDE-47D2-8C31-C25C0117E02B}">
      <dgm:prSet/>
      <dgm:spPr/>
      <dgm:t>
        <a:bodyPr/>
        <a:lstStyle/>
        <a:p>
          <a:r>
            <a:rPr lang="en-US" dirty="0"/>
            <a:t>Increase awareness of your product </a:t>
          </a:r>
        </a:p>
      </dgm:t>
    </dgm:pt>
    <dgm:pt modelId="{FAF98783-4DA4-475C-88C4-644F06AE3F73}" type="parTrans" cxnId="{A118C35A-77FF-4F55-818E-A4CD8AE8A77B}">
      <dgm:prSet/>
      <dgm:spPr/>
      <dgm:t>
        <a:bodyPr/>
        <a:lstStyle/>
        <a:p>
          <a:endParaRPr lang="en-US"/>
        </a:p>
      </dgm:t>
    </dgm:pt>
    <dgm:pt modelId="{6F5B18BC-97D9-4898-A14D-92A476CB616E}" type="sibTrans" cxnId="{A118C35A-77FF-4F55-818E-A4CD8AE8A77B}">
      <dgm:prSet/>
      <dgm:spPr/>
      <dgm:t>
        <a:bodyPr/>
        <a:lstStyle/>
        <a:p>
          <a:endParaRPr lang="en-US"/>
        </a:p>
      </dgm:t>
    </dgm:pt>
    <dgm:pt modelId="{9C84ABE6-79D7-48DC-8D9A-A3CE7757EDE0}">
      <dgm:prSet/>
      <dgm:spPr/>
      <dgm:t>
        <a:bodyPr/>
        <a:lstStyle/>
        <a:p>
          <a:r>
            <a:rPr lang="en-US" dirty="0"/>
            <a:t>Boost conversions and increase the number of leads for your </a:t>
          </a:r>
          <a:r>
            <a:rPr lang="en-US" b="1" dirty="0"/>
            <a:t>business</a:t>
          </a:r>
          <a:endParaRPr lang="en-US" dirty="0"/>
        </a:p>
      </dgm:t>
    </dgm:pt>
    <dgm:pt modelId="{70847605-D67E-4948-8EFA-3DBCE266078F}" type="parTrans" cxnId="{DF8055EC-C211-45C7-9DAC-02A3C303182F}">
      <dgm:prSet/>
      <dgm:spPr/>
      <dgm:t>
        <a:bodyPr/>
        <a:lstStyle/>
        <a:p>
          <a:endParaRPr lang="en-US"/>
        </a:p>
      </dgm:t>
    </dgm:pt>
    <dgm:pt modelId="{162AC8D1-DA75-455F-8236-869CBE101636}" type="sibTrans" cxnId="{DF8055EC-C211-45C7-9DAC-02A3C303182F}">
      <dgm:prSet/>
      <dgm:spPr/>
      <dgm:t>
        <a:bodyPr/>
        <a:lstStyle/>
        <a:p>
          <a:endParaRPr lang="en-US"/>
        </a:p>
      </dgm:t>
    </dgm:pt>
    <dgm:pt modelId="{8026C8A3-AC40-4822-A0A8-15449BB08FC2}">
      <dgm:prSet/>
      <dgm:spPr/>
      <dgm:t>
        <a:bodyPr/>
        <a:lstStyle/>
        <a:p>
          <a:r>
            <a:rPr lang="en-US"/>
            <a:t>Stand out from your competitors</a:t>
          </a:r>
        </a:p>
      </dgm:t>
    </dgm:pt>
    <dgm:pt modelId="{8D78EEF6-5ED3-44AF-8D14-11E92446B693}" type="parTrans" cxnId="{2656853A-1B1C-412A-9859-32906F2625BD}">
      <dgm:prSet/>
      <dgm:spPr/>
      <dgm:t>
        <a:bodyPr/>
        <a:lstStyle/>
        <a:p>
          <a:endParaRPr lang="en-US"/>
        </a:p>
      </dgm:t>
    </dgm:pt>
    <dgm:pt modelId="{D9973264-0A7D-45AB-94D1-52CFAC980321}" type="sibTrans" cxnId="{2656853A-1B1C-412A-9859-32906F2625BD}">
      <dgm:prSet/>
      <dgm:spPr/>
      <dgm:t>
        <a:bodyPr/>
        <a:lstStyle/>
        <a:p>
          <a:endParaRPr lang="en-US"/>
        </a:p>
      </dgm:t>
    </dgm:pt>
    <dgm:pt modelId="{1C618139-16E2-4FBB-BDC3-E0F35570D787}">
      <dgm:prSet/>
      <dgm:spPr/>
      <dgm:t>
        <a:bodyPr/>
        <a:lstStyle/>
        <a:p>
          <a:r>
            <a:rPr lang="en-US"/>
            <a:t>Direct BUYERS to your booth</a:t>
          </a:r>
        </a:p>
      </dgm:t>
    </dgm:pt>
    <dgm:pt modelId="{058FCB70-E18F-4FC9-8EAC-A5FE46102661}" type="parTrans" cxnId="{E1BD05D7-7158-4800-AC47-9D19542551D3}">
      <dgm:prSet/>
      <dgm:spPr/>
      <dgm:t>
        <a:bodyPr/>
        <a:lstStyle/>
        <a:p>
          <a:endParaRPr lang="en-US"/>
        </a:p>
      </dgm:t>
    </dgm:pt>
    <dgm:pt modelId="{EA5EC2C9-8C9F-4364-B27A-56C6FD6216DD}" type="sibTrans" cxnId="{E1BD05D7-7158-4800-AC47-9D19542551D3}">
      <dgm:prSet/>
      <dgm:spPr/>
      <dgm:t>
        <a:bodyPr/>
        <a:lstStyle/>
        <a:p>
          <a:endParaRPr lang="en-US"/>
        </a:p>
      </dgm:t>
    </dgm:pt>
    <dgm:pt modelId="{1601DD3C-F3E4-4FEF-9DBB-FCF4DA2821AE}" type="pres">
      <dgm:prSet presAssocID="{E3034173-4193-418A-99DB-6FDDBB2BB63C}" presName="linear" presStyleCnt="0">
        <dgm:presLayoutVars>
          <dgm:animLvl val="lvl"/>
          <dgm:resizeHandles val="exact"/>
        </dgm:presLayoutVars>
      </dgm:prSet>
      <dgm:spPr/>
    </dgm:pt>
    <dgm:pt modelId="{3036231D-268A-4648-8FA1-A616357FF385}" type="pres">
      <dgm:prSet presAssocID="{1C7FCF8A-0CE4-4203-BFE2-B2435178519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75E5A5E-FCDC-411B-BDFB-FDA96D67ADF5}" type="pres">
      <dgm:prSet presAssocID="{1C7FCF8A-0CE4-4203-BFE2-B24351785191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933AD21-F533-4121-A3F5-EA517F6DE9A8}" type="presOf" srcId="{1C7FCF8A-0CE4-4203-BFE2-B24351785191}" destId="{3036231D-268A-4648-8FA1-A616357FF385}" srcOrd="0" destOrd="0" presId="urn:microsoft.com/office/officeart/2005/8/layout/vList2"/>
    <dgm:cxn modelId="{3E56002C-9C49-4954-B504-9B771D6C06DF}" srcId="{E3034173-4193-418A-99DB-6FDDBB2BB63C}" destId="{1C7FCF8A-0CE4-4203-BFE2-B24351785191}" srcOrd="0" destOrd="0" parTransId="{F3252955-80C4-435C-B591-7C5FF12CCAEE}" sibTransId="{ED05A7F1-2E6B-4AEC-9B79-2882630C5753}"/>
    <dgm:cxn modelId="{3AFD1332-C4A6-452A-A33E-FE14AD170A1B}" type="presOf" srcId="{1C618139-16E2-4FBB-BDC3-E0F35570D787}" destId="{D75E5A5E-FCDC-411B-BDFB-FDA96D67ADF5}" srcOrd="0" destOrd="4" presId="urn:microsoft.com/office/officeart/2005/8/layout/vList2"/>
    <dgm:cxn modelId="{2656853A-1B1C-412A-9859-32906F2625BD}" srcId="{1C7FCF8A-0CE4-4203-BFE2-B24351785191}" destId="{8026C8A3-AC40-4822-A0A8-15449BB08FC2}" srcOrd="3" destOrd="0" parTransId="{8D78EEF6-5ED3-44AF-8D14-11E92446B693}" sibTransId="{D9973264-0A7D-45AB-94D1-52CFAC980321}"/>
    <dgm:cxn modelId="{0E20C83D-B65C-4C6C-8701-2F5E8FEC6127}" srcId="{1C7FCF8A-0CE4-4203-BFE2-B24351785191}" destId="{E6FC52FD-1D67-4466-BCF8-0BDFF3E26252}" srcOrd="0" destOrd="0" parTransId="{879CED44-24B0-4BF3-8974-A3FF87129B73}" sibTransId="{0EFCBF93-A2EC-4ECF-A398-5558D4A69D42}"/>
    <dgm:cxn modelId="{EFF37A66-73F4-4827-A680-78B2260D1C3F}" type="presOf" srcId="{9C84ABE6-79D7-48DC-8D9A-A3CE7757EDE0}" destId="{D75E5A5E-FCDC-411B-BDFB-FDA96D67ADF5}" srcOrd="0" destOrd="2" presId="urn:microsoft.com/office/officeart/2005/8/layout/vList2"/>
    <dgm:cxn modelId="{A118C35A-77FF-4F55-818E-A4CD8AE8A77B}" srcId="{1C7FCF8A-0CE4-4203-BFE2-B24351785191}" destId="{A2C8E66A-2CDE-47D2-8C31-C25C0117E02B}" srcOrd="1" destOrd="0" parTransId="{FAF98783-4DA4-475C-88C4-644F06AE3F73}" sibTransId="{6F5B18BC-97D9-4898-A14D-92A476CB616E}"/>
    <dgm:cxn modelId="{8FE1607B-8352-4D5B-B217-B4E5BA416C89}" type="presOf" srcId="{8026C8A3-AC40-4822-A0A8-15449BB08FC2}" destId="{D75E5A5E-FCDC-411B-BDFB-FDA96D67ADF5}" srcOrd="0" destOrd="3" presId="urn:microsoft.com/office/officeart/2005/8/layout/vList2"/>
    <dgm:cxn modelId="{830CCE89-C3C8-4E1F-86DF-942AC5D26A8D}" type="presOf" srcId="{E6FC52FD-1D67-4466-BCF8-0BDFF3E26252}" destId="{D75E5A5E-FCDC-411B-BDFB-FDA96D67ADF5}" srcOrd="0" destOrd="0" presId="urn:microsoft.com/office/officeart/2005/8/layout/vList2"/>
    <dgm:cxn modelId="{102F11BA-C19D-4C43-A302-7ABB3B87E795}" type="presOf" srcId="{A2C8E66A-2CDE-47D2-8C31-C25C0117E02B}" destId="{D75E5A5E-FCDC-411B-BDFB-FDA96D67ADF5}" srcOrd="0" destOrd="1" presId="urn:microsoft.com/office/officeart/2005/8/layout/vList2"/>
    <dgm:cxn modelId="{4822F5BC-8AAE-493B-ACAB-A2921919DA5F}" type="presOf" srcId="{E3034173-4193-418A-99DB-6FDDBB2BB63C}" destId="{1601DD3C-F3E4-4FEF-9DBB-FCF4DA2821AE}" srcOrd="0" destOrd="0" presId="urn:microsoft.com/office/officeart/2005/8/layout/vList2"/>
    <dgm:cxn modelId="{E1BD05D7-7158-4800-AC47-9D19542551D3}" srcId="{1C7FCF8A-0CE4-4203-BFE2-B24351785191}" destId="{1C618139-16E2-4FBB-BDC3-E0F35570D787}" srcOrd="4" destOrd="0" parTransId="{058FCB70-E18F-4FC9-8EAC-A5FE46102661}" sibTransId="{EA5EC2C9-8C9F-4364-B27A-56C6FD6216DD}"/>
    <dgm:cxn modelId="{DF8055EC-C211-45C7-9DAC-02A3C303182F}" srcId="{1C7FCF8A-0CE4-4203-BFE2-B24351785191}" destId="{9C84ABE6-79D7-48DC-8D9A-A3CE7757EDE0}" srcOrd="2" destOrd="0" parTransId="{70847605-D67E-4948-8EFA-3DBCE266078F}" sibTransId="{162AC8D1-DA75-455F-8236-869CBE101636}"/>
    <dgm:cxn modelId="{77505973-DEC0-4B4B-A410-9F16E96F811E}" type="presParOf" srcId="{1601DD3C-F3E4-4FEF-9DBB-FCF4DA2821AE}" destId="{3036231D-268A-4648-8FA1-A616357FF385}" srcOrd="0" destOrd="0" presId="urn:microsoft.com/office/officeart/2005/8/layout/vList2"/>
    <dgm:cxn modelId="{3EEA655F-E8CF-4C10-962F-E76024887342}" type="presParOf" srcId="{1601DD3C-F3E4-4FEF-9DBB-FCF4DA2821AE}" destId="{D75E5A5E-FCDC-411B-BDFB-FDA96D67ADF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6231D-268A-4648-8FA1-A616357FF385}">
      <dsp:nvSpPr>
        <dsp:cNvPr id="0" name=""/>
        <dsp:cNvSpPr/>
      </dsp:nvSpPr>
      <dsp:spPr>
        <a:xfrm>
          <a:off x="0" y="28654"/>
          <a:ext cx="7162800" cy="1484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The number </a:t>
          </a:r>
          <a:r>
            <a:rPr lang="en-US" sz="2700" b="1" kern="1200"/>
            <a:t>ONE</a:t>
          </a:r>
          <a:r>
            <a:rPr lang="en-US" sz="2700" kern="1200"/>
            <a:t> reason buyers come to the show is to see your New/Featured  Products!</a:t>
          </a:r>
          <a:br>
            <a:rPr lang="en-US" sz="2700" kern="1200"/>
          </a:br>
          <a:r>
            <a:rPr lang="en-US" sz="2700" kern="1200"/>
            <a:t> </a:t>
          </a:r>
        </a:p>
      </dsp:txBody>
      <dsp:txXfrm>
        <a:off x="72479" y="101133"/>
        <a:ext cx="7017842" cy="1339772"/>
      </dsp:txXfrm>
    </dsp:sp>
    <dsp:sp modelId="{D75E5A5E-FCDC-411B-BDFB-FDA96D67ADF5}">
      <dsp:nvSpPr>
        <dsp:cNvPr id="0" name=""/>
        <dsp:cNvSpPr/>
      </dsp:nvSpPr>
      <dsp:spPr>
        <a:xfrm>
          <a:off x="0" y="1513384"/>
          <a:ext cx="7162800" cy="2403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419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Effective way to display your product and get the BUYERS’ attention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Increase awareness of your product 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Boost conversions and increase the number of leads for your </a:t>
          </a:r>
          <a:r>
            <a:rPr lang="en-US" sz="2100" b="1" kern="1200" dirty="0"/>
            <a:t>business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Stand out from your competitors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Direct BUYERS to your booth</a:t>
          </a:r>
        </a:p>
      </dsp:txBody>
      <dsp:txXfrm>
        <a:off x="0" y="1513384"/>
        <a:ext cx="7162800" cy="2403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53EFF-CF5A-4D0A-B184-4C9961DD9E44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D1334-99C1-4E57-97A7-8282AA30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36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D1334-99C1-4E57-97A7-8282AA3043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17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D1334-99C1-4E57-97A7-8282AA3043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93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D1334-99C1-4E57-97A7-8282AA3043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655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46426-8B31-45A3-BF70-DCCE8B1536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915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22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7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9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6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0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18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1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5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68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12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6BDEE-904D-4A9A-9ED1-07AEF061AFB7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B0FFF-A839-4F4A-988D-988F334AF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0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mlygordon@divcom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8828"/>
            <a:ext cx="2133600" cy="1371600"/>
          </a:xfrm>
          <a:prstGeom prst="rect">
            <a:avLst/>
          </a:prstGeom>
        </p:spPr>
      </p:pic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83DDF3D6-C085-E52C-BF67-563ED1D0D6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361492"/>
              </p:ext>
            </p:extLst>
          </p:nvPr>
        </p:nvGraphicFramePr>
        <p:xfrm>
          <a:off x="1143000" y="1828800"/>
          <a:ext cx="7162800" cy="3945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26936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366BC-6774-0092-E91D-02BD24D076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4" r="16986"/>
          <a:stretch/>
        </p:blipFill>
        <p:spPr>
          <a:xfrm>
            <a:off x="5536239" y="10"/>
            <a:ext cx="3607761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425F87-6C94-E52A-E883-B8EC4464AB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69" r="12678"/>
          <a:stretch/>
        </p:blipFill>
        <p:spPr>
          <a:xfrm>
            <a:off x="2352291" y="10"/>
            <a:ext cx="3734478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5E1AB5-8A8C-9D02-8ED6-05F852FCF7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51" r="21042" b="-3"/>
          <a:stretch/>
        </p:blipFill>
        <p:spPr>
          <a:xfrm>
            <a:off x="2392071" y="3456432"/>
            <a:ext cx="369410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9361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0" name="Freeform: Shape 29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2502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089941"/>
            <a:ext cx="21259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022F4F-AFCC-D294-1FF2-8EFE6D6CB599}"/>
              </a:ext>
            </a:extLst>
          </p:cNvPr>
          <p:cNvSpPr txBox="1"/>
          <p:nvPr/>
        </p:nvSpPr>
        <p:spPr>
          <a:xfrm>
            <a:off x="336042" y="2258568"/>
            <a:ext cx="2407158" cy="3020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effectLst/>
              </a:rPr>
              <a:t>The Wave Makers' Zone is a popular networking hub for industry leaders. Take full advantage of this heavily trafficked area by introducing buyers to your latest innovative products in the New/Featured Product Showcase.</a:t>
            </a:r>
          </a:p>
        </p:txBody>
      </p:sp>
    </p:spTree>
    <p:extLst>
      <p:ext uri="{BB962C8B-B14F-4D97-AF65-F5344CB8AC3E}">
        <p14:creationId xmlns:p14="http://schemas.microsoft.com/office/powerpoint/2010/main" val="3896029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90000"/>
              </a:lnSpc>
              <a:defRPr/>
            </a:pPr>
            <a:r>
              <a:rPr lang="en-US" sz="3400" b="1" dirty="0"/>
              <a:t>Single Display </a:t>
            </a:r>
            <a:br>
              <a:rPr lang="en-US" sz="3400" b="1" dirty="0"/>
            </a:br>
            <a:r>
              <a:rPr lang="en-US" sz="3400" dirty="0"/>
              <a:t> $700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10700" y="2115117"/>
            <a:ext cx="4732020" cy="0"/>
          </a:xfrm>
          <a:prstGeom prst="line">
            <a:avLst/>
          </a:prstGeom>
          <a:ln w="19050">
            <a:solidFill>
              <a:srgbClr val="AA39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0B7672A-BBA0-5584-138F-3EBF6CD7AB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54894" y="1912761"/>
            <a:ext cx="5867400" cy="330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76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Equipment Poster Display 2x3’ or 3x2’ - </a:t>
            </a:r>
            <a:r>
              <a:rPr lang="en-US" sz="2400" dirty="0">
                <a:latin typeface="Aharoni" panose="02010803020104030203" pitchFamily="2" charset="-79"/>
                <a:cs typeface="Aharoni" panose="02010803020104030203" pitchFamily="2" charset="-79"/>
              </a:rPr>
              <a:t>$700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682598"/>
              </p:ext>
            </p:extLst>
          </p:nvPr>
        </p:nvGraphicFramePr>
        <p:xfrm>
          <a:off x="457200" y="1219200"/>
          <a:ext cx="3848100" cy="5446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533882" imgH="6415937" progId="AcroExch.Document.7">
                  <p:embed/>
                </p:oleObj>
              </mc:Choice>
              <mc:Fallback>
                <p:oleObj name="Acrobat Document" r:id="rId3" imgW="4533882" imgH="6415937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1219200"/>
                        <a:ext cx="3848100" cy="5446086"/>
                      </a:xfrm>
                      <a:prstGeom prst="rect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Content Placeholder 5" descr="K:\shared\Seafood\Seafood Barcelona\SB 2012\SB 2012 - NPS\SB NP Photos and Logos\SB NP photos and logos - Done\Strapex - Strapping Machines.jpg"/>
          <p:cNvPicPr>
            <a:picLocks noGrp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776" y="1295400"/>
            <a:ext cx="3355424" cy="2667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050" name="Picture 2" descr="K:\shared\Seafood\Seafood Barcelona\SESE 2014\NPS\SESE 2014 Photos and logos\POSTERS\Balzo - COOKER LINE BY WATER IMMERSION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776" y="4114801"/>
            <a:ext cx="3522205" cy="234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949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AF9055A-9FD0-45AC-B6E5-2029CC5D0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740D8E28-91B5-42B0-9D6C-B777D8AD9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85185" cy="6858000"/>
          </a:xfrm>
          <a:custGeom>
            <a:avLst/>
            <a:gdLst>
              <a:gd name="connsiteX0" fmla="*/ 0 w 7713579"/>
              <a:gd name="connsiteY0" fmla="*/ 0 h 6858000"/>
              <a:gd name="connsiteX1" fmla="*/ 7534191 w 7713579"/>
              <a:gd name="connsiteY1" fmla="*/ 0 h 6858000"/>
              <a:gd name="connsiteX2" fmla="*/ 7538954 w 7713579"/>
              <a:gd name="connsiteY2" fmla="*/ 66675 h 6858000"/>
              <a:gd name="connsiteX3" fmla="*/ 7546891 w 7713579"/>
              <a:gd name="connsiteY3" fmla="*/ 122237 h 6858000"/>
              <a:gd name="connsiteX4" fmla="*/ 7556416 w 7713579"/>
              <a:gd name="connsiteY4" fmla="*/ 174625 h 6858000"/>
              <a:gd name="connsiteX5" fmla="*/ 7572291 w 7713579"/>
              <a:gd name="connsiteY5" fmla="*/ 217487 h 6858000"/>
              <a:gd name="connsiteX6" fmla="*/ 7588166 w 7713579"/>
              <a:gd name="connsiteY6" fmla="*/ 260350 h 6858000"/>
              <a:gd name="connsiteX7" fmla="*/ 7607216 w 7713579"/>
              <a:gd name="connsiteY7" fmla="*/ 296862 h 6858000"/>
              <a:gd name="connsiteX8" fmla="*/ 7626266 w 7713579"/>
              <a:gd name="connsiteY8" fmla="*/ 334962 h 6858000"/>
              <a:gd name="connsiteX9" fmla="*/ 7643729 w 7713579"/>
              <a:gd name="connsiteY9" fmla="*/ 369887 h 6858000"/>
              <a:gd name="connsiteX10" fmla="*/ 7661191 w 7713579"/>
              <a:gd name="connsiteY10" fmla="*/ 409575 h 6858000"/>
              <a:gd name="connsiteX11" fmla="*/ 7677066 w 7713579"/>
              <a:gd name="connsiteY11" fmla="*/ 450850 h 6858000"/>
              <a:gd name="connsiteX12" fmla="*/ 7691354 w 7713579"/>
              <a:gd name="connsiteY12" fmla="*/ 496887 h 6858000"/>
              <a:gd name="connsiteX13" fmla="*/ 7702466 w 7713579"/>
              <a:gd name="connsiteY13" fmla="*/ 546100 h 6858000"/>
              <a:gd name="connsiteX14" fmla="*/ 7710404 w 7713579"/>
              <a:gd name="connsiteY14" fmla="*/ 606425 h 6858000"/>
              <a:gd name="connsiteX15" fmla="*/ 7713579 w 7713579"/>
              <a:gd name="connsiteY15" fmla="*/ 673100 h 6858000"/>
              <a:gd name="connsiteX16" fmla="*/ 7710404 w 7713579"/>
              <a:gd name="connsiteY16" fmla="*/ 744537 h 6858000"/>
              <a:gd name="connsiteX17" fmla="*/ 7702466 w 7713579"/>
              <a:gd name="connsiteY17" fmla="*/ 801687 h 6858000"/>
              <a:gd name="connsiteX18" fmla="*/ 7691354 w 7713579"/>
              <a:gd name="connsiteY18" fmla="*/ 854075 h 6858000"/>
              <a:gd name="connsiteX19" fmla="*/ 7677066 w 7713579"/>
              <a:gd name="connsiteY19" fmla="*/ 901700 h 6858000"/>
              <a:gd name="connsiteX20" fmla="*/ 7661191 w 7713579"/>
              <a:gd name="connsiteY20" fmla="*/ 942975 h 6858000"/>
              <a:gd name="connsiteX21" fmla="*/ 7642141 w 7713579"/>
              <a:gd name="connsiteY21" fmla="*/ 981075 h 6858000"/>
              <a:gd name="connsiteX22" fmla="*/ 7623091 w 7713579"/>
              <a:gd name="connsiteY22" fmla="*/ 1017587 h 6858000"/>
              <a:gd name="connsiteX23" fmla="*/ 7604041 w 7713579"/>
              <a:gd name="connsiteY23" fmla="*/ 1055687 h 6858000"/>
              <a:gd name="connsiteX24" fmla="*/ 7586579 w 7713579"/>
              <a:gd name="connsiteY24" fmla="*/ 1095375 h 6858000"/>
              <a:gd name="connsiteX25" fmla="*/ 7569116 w 7713579"/>
              <a:gd name="connsiteY25" fmla="*/ 1136650 h 6858000"/>
              <a:gd name="connsiteX26" fmla="*/ 7554829 w 7713579"/>
              <a:gd name="connsiteY26" fmla="*/ 1182687 h 6858000"/>
              <a:gd name="connsiteX27" fmla="*/ 7545304 w 7713579"/>
              <a:gd name="connsiteY27" fmla="*/ 1235075 h 6858000"/>
              <a:gd name="connsiteX28" fmla="*/ 7535779 w 7713579"/>
              <a:gd name="connsiteY28" fmla="*/ 1295400 h 6858000"/>
              <a:gd name="connsiteX29" fmla="*/ 7534191 w 7713579"/>
              <a:gd name="connsiteY29" fmla="*/ 1363662 h 6858000"/>
              <a:gd name="connsiteX30" fmla="*/ 7535779 w 7713579"/>
              <a:gd name="connsiteY30" fmla="*/ 1431925 h 6858000"/>
              <a:gd name="connsiteX31" fmla="*/ 7545304 w 7713579"/>
              <a:gd name="connsiteY31" fmla="*/ 1492250 h 6858000"/>
              <a:gd name="connsiteX32" fmla="*/ 7554829 w 7713579"/>
              <a:gd name="connsiteY32" fmla="*/ 1544637 h 6858000"/>
              <a:gd name="connsiteX33" fmla="*/ 7569116 w 7713579"/>
              <a:gd name="connsiteY33" fmla="*/ 1589087 h 6858000"/>
              <a:gd name="connsiteX34" fmla="*/ 7586579 w 7713579"/>
              <a:gd name="connsiteY34" fmla="*/ 1631950 h 6858000"/>
              <a:gd name="connsiteX35" fmla="*/ 7604041 w 7713579"/>
              <a:gd name="connsiteY35" fmla="*/ 1671637 h 6858000"/>
              <a:gd name="connsiteX36" fmla="*/ 7623091 w 7713579"/>
              <a:gd name="connsiteY36" fmla="*/ 1708150 h 6858000"/>
              <a:gd name="connsiteX37" fmla="*/ 7642141 w 7713579"/>
              <a:gd name="connsiteY37" fmla="*/ 1743075 h 6858000"/>
              <a:gd name="connsiteX38" fmla="*/ 7661191 w 7713579"/>
              <a:gd name="connsiteY38" fmla="*/ 1782762 h 6858000"/>
              <a:gd name="connsiteX39" fmla="*/ 7677066 w 7713579"/>
              <a:gd name="connsiteY39" fmla="*/ 1824037 h 6858000"/>
              <a:gd name="connsiteX40" fmla="*/ 7691354 w 7713579"/>
              <a:gd name="connsiteY40" fmla="*/ 1870075 h 6858000"/>
              <a:gd name="connsiteX41" fmla="*/ 7702466 w 7713579"/>
              <a:gd name="connsiteY41" fmla="*/ 1922462 h 6858000"/>
              <a:gd name="connsiteX42" fmla="*/ 7710404 w 7713579"/>
              <a:gd name="connsiteY42" fmla="*/ 1982787 h 6858000"/>
              <a:gd name="connsiteX43" fmla="*/ 7713579 w 7713579"/>
              <a:gd name="connsiteY43" fmla="*/ 2051050 h 6858000"/>
              <a:gd name="connsiteX44" fmla="*/ 7710404 w 7713579"/>
              <a:gd name="connsiteY44" fmla="*/ 2119312 h 6858000"/>
              <a:gd name="connsiteX45" fmla="*/ 7702466 w 7713579"/>
              <a:gd name="connsiteY45" fmla="*/ 2179637 h 6858000"/>
              <a:gd name="connsiteX46" fmla="*/ 7691354 w 7713579"/>
              <a:gd name="connsiteY46" fmla="*/ 2232025 h 6858000"/>
              <a:gd name="connsiteX47" fmla="*/ 7677066 w 7713579"/>
              <a:gd name="connsiteY47" fmla="*/ 2278062 h 6858000"/>
              <a:gd name="connsiteX48" fmla="*/ 7661191 w 7713579"/>
              <a:gd name="connsiteY48" fmla="*/ 2319337 h 6858000"/>
              <a:gd name="connsiteX49" fmla="*/ 7642141 w 7713579"/>
              <a:gd name="connsiteY49" fmla="*/ 2359025 h 6858000"/>
              <a:gd name="connsiteX50" fmla="*/ 7623091 w 7713579"/>
              <a:gd name="connsiteY50" fmla="*/ 2395537 h 6858000"/>
              <a:gd name="connsiteX51" fmla="*/ 7604041 w 7713579"/>
              <a:gd name="connsiteY51" fmla="*/ 2433637 h 6858000"/>
              <a:gd name="connsiteX52" fmla="*/ 7586579 w 7713579"/>
              <a:gd name="connsiteY52" fmla="*/ 2471737 h 6858000"/>
              <a:gd name="connsiteX53" fmla="*/ 7569116 w 7713579"/>
              <a:gd name="connsiteY53" fmla="*/ 2513012 h 6858000"/>
              <a:gd name="connsiteX54" fmla="*/ 7554829 w 7713579"/>
              <a:gd name="connsiteY54" fmla="*/ 2560637 h 6858000"/>
              <a:gd name="connsiteX55" fmla="*/ 7545304 w 7713579"/>
              <a:gd name="connsiteY55" fmla="*/ 2613025 h 6858000"/>
              <a:gd name="connsiteX56" fmla="*/ 7535779 w 7713579"/>
              <a:gd name="connsiteY56" fmla="*/ 2671762 h 6858000"/>
              <a:gd name="connsiteX57" fmla="*/ 7534191 w 7713579"/>
              <a:gd name="connsiteY57" fmla="*/ 2741612 h 6858000"/>
              <a:gd name="connsiteX58" fmla="*/ 7535779 w 7713579"/>
              <a:gd name="connsiteY58" fmla="*/ 2809875 h 6858000"/>
              <a:gd name="connsiteX59" fmla="*/ 7545304 w 7713579"/>
              <a:gd name="connsiteY59" fmla="*/ 2868612 h 6858000"/>
              <a:gd name="connsiteX60" fmla="*/ 7554829 w 7713579"/>
              <a:gd name="connsiteY60" fmla="*/ 2922587 h 6858000"/>
              <a:gd name="connsiteX61" fmla="*/ 7569116 w 7713579"/>
              <a:gd name="connsiteY61" fmla="*/ 2967037 h 6858000"/>
              <a:gd name="connsiteX62" fmla="*/ 7586579 w 7713579"/>
              <a:gd name="connsiteY62" fmla="*/ 3009900 h 6858000"/>
              <a:gd name="connsiteX63" fmla="*/ 7604041 w 7713579"/>
              <a:gd name="connsiteY63" fmla="*/ 3046412 h 6858000"/>
              <a:gd name="connsiteX64" fmla="*/ 7623091 w 7713579"/>
              <a:gd name="connsiteY64" fmla="*/ 3084512 h 6858000"/>
              <a:gd name="connsiteX65" fmla="*/ 7642141 w 7713579"/>
              <a:gd name="connsiteY65" fmla="*/ 3121025 h 6858000"/>
              <a:gd name="connsiteX66" fmla="*/ 7661191 w 7713579"/>
              <a:gd name="connsiteY66" fmla="*/ 3160712 h 6858000"/>
              <a:gd name="connsiteX67" fmla="*/ 7677066 w 7713579"/>
              <a:gd name="connsiteY67" fmla="*/ 3201987 h 6858000"/>
              <a:gd name="connsiteX68" fmla="*/ 7691354 w 7713579"/>
              <a:gd name="connsiteY68" fmla="*/ 3248025 h 6858000"/>
              <a:gd name="connsiteX69" fmla="*/ 7702466 w 7713579"/>
              <a:gd name="connsiteY69" fmla="*/ 3300412 h 6858000"/>
              <a:gd name="connsiteX70" fmla="*/ 7710404 w 7713579"/>
              <a:gd name="connsiteY70" fmla="*/ 3360737 h 6858000"/>
              <a:gd name="connsiteX71" fmla="*/ 7713579 w 7713579"/>
              <a:gd name="connsiteY71" fmla="*/ 3427412 h 6858000"/>
              <a:gd name="connsiteX72" fmla="*/ 7710404 w 7713579"/>
              <a:gd name="connsiteY72" fmla="*/ 3497262 h 6858000"/>
              <a:gd name="connsiteX73" fmla="*/ 7702466 w 7713579"/>
              <a:gd name="connsiteY73" fmla="*/ 3557587 h 6858000"/>
              <a:gd name="connsiteX74" fmla="*/ 7691354 w 7713579"/>
              <a:gd name="connsiteY74" fmla="*/ 3609975 h 6858000"/>
              <a:gd name="connsiteX75" fmla="*/ 7677066 w 7713579"/>
              <a:gd name="connsiteY75" fmla="*/ 3656012 h 6858000"/>
              <a:gd name="connsiteX76" fmla="*/ 7661191 w 7713579"/>
              <a:gd name="connsiteY76" fmla="*/ 3697287 h 6858000"/>
              <a:gd name="connsiteX77" fmla="*/ 7642141 w 7713579"/>
              <a:gd name="connsiteY77" fmla="*/ 3736975 h 6858000"/>
              <a:gd name="connsiteX78" fmla="*/ 7604041 w 7713579"/>
              <a:gd name="connsiteY78" fmla="*/ 3811587 h 6858000"/>
              <a:gd name="connsiteX79" fmla="*/ 7586579 w 7713579"/>
              <a:gd name="connsiteY79" fmla="*/ 3848100 h 6858000"/>
              <a:gd name="connsiteX80" fmla="*/ 7569116 w 7713579"/>
              <a:gd name="connsiteY80" fmla="*/ 3890962 h 6858000"/>
              <a:gd name="connsiteX81" fmla="*/ 7554829 w 7713579"/>
              <a:gd name="connsiteY81" fmla="*/ 3935412 h 6858000"/>
              <a:gd name="connsiteX82" fmla="*/ 7545304 w 7713579"/>
              <a:gd name="connsiteY82" fmla="*/ 3987800 h 6858000"/>
              <a:gd name="connsiteX83" fmla="*/ 7535779 w 7713579"/>
              <a:gd name="connsiteY83" fmla="*/ 4048125 h 6858000"/>
              <a:gd name="connsiteX84" fmla="*/ 7534191 w 7713579"/>
              <a:gd name="connsiteY84" fmla="*/ 4116387 h 6858000"/>
              <a:gd name="connsiteX85" fmla="*/ 7535779 w 7713579"/>
              <a:gd name="connsiteY85" fmla="*/ 4186237 h 6858000"/>
              <a:gd name="connsiteX86" fmla="*/ 7545304 w 7713579"/>
              <a:gd name="connsiteY86" fmla="*/ 4244975 h 6858000"/>
              <a:gd name="connsiteX87" fmla="*/ 7554829 w 7713579"/>
              <a:gd name="connsiteY87" fmla="*/ 4297362 h 6858000"/>
              <a:gd name="connsiteX88" fmla="*/ 7569116 w 7713579"/>
              <a:gd name="connsiteY88" fmla="*/ 4343400 h 6858000"/>
              <a:gd name="connsiteX89" fmla="*/ 7586579 w 7713579"/>
              <a:gd name="connsiteY89" fmla="*/ 4386262 h 6858000"/>
              <a:gd name="connsiteX90" fmla="*/ 7604041 w 7713579"/>
              <a:gd name="connsiteY90" fmla="*/ 4424362 h 6858000"/>
              <a:gd name="connsiteX91" fmla="*/ 7642141 w 7713579"/>
              <a:gd name="connsiteY91" fmla="*/ 4498975 h 6858000"/>
              <a:gd name="connsiteX92" fmla="*/ 7661191 w 7713579"/>
              <a:gd name="connsiteY92" fmla="*/ 4537075 h 6858000"/>
              <a:gd name="connsiteX93" fmla="*/ 7677066 w 7713579"/>
              <a:gd name="connsiteY93" fmla="*/ 4579937 h 6858000"/>
              <a:gd name="connsiteX94" fmla="*/ 7691354 w 7713579"/>
              <a:gd name="connsiteY94" fmla="*/ 4625975 h 6858000"/>
              <a:gd name="connsiteX95" fmla="*/ 7702466 w 7713579"/>
              <a:gd name="connsiteY95" fmla="*/ 4678362 h 6858000"/>
              <a:gd name="connsiteX96" fmla="*/ 7710404 w 7713579"/>
              <a:gd name="connsiteY96" fmla="*/ 4738687 h 6858000"/>
              <a:gd name="connsiteX97" fmla="*/ 7713579 w 7713579"/>
              <a:gd name="connsiteY97" fmla="*/ 4806950 h 6858000"/>
              <a:gd name="connsiteX98" fmla="*/ 7710404 w 7713579"/>
              <a:gd name="connsiteY98" fmla="*/ 4875212 h 6858000"/>
              <a:gd name="connsiteX99" fmla="*/ 7702466 w 7713579"/>
              <a:gd name="connsiteY99" fmla="*/ 4935537 h 6858000"/>
              <a:gd name="connsiteX100" fmla="*/ 7691354 w 7713579"/>
              <a:gd name="connsiteY100" fmla="*/ 4987925 h 6858000"/>
              <a:gd name="connsiteX101" fmla="*/ 7677066 w 7713579"/>
              <a:gd name="connsiteY101" fmla="*/ 5033962 h 6858000"/>
              <a:gd name="connsiteX102" fmla="*/ 7661191 w 7713579"/>
              <a:gd name="connsiteY102" fmla="*/ 5075237 h 6858000"/>
              <a:gd name="connsiteX103" fmla="*/ 7642141 w 7713579"/>
              <a:gd name="connsiteY103" fmla="*/ 5114925 h 6858000"/>
              <a:gd name="connsiteX104" fmla="*/ 7623091 w 7713579"/>
              <a:gd name="connsiteY104" fmla="*/ 5149850 h 6858000"/>
              <a:gd name="connsiteX105" fmla="*/ 7604041 w 7713579"/>
              <a:gd name="connsiteY105" fmla="*/ 5186362 h 6858000"/>
              <a:gd name="connsiteX106" fmla="*/ 7586579 w 7713579"/>
              <a:gd name="connsiteY106" fmla="*/ 5226050 h 6858000"/>
              <a:gd name="connsiteX107" fmla="*/ 7569116 w 7713579"/>
              <a:gd name="connsiteY107" fmla="*/ 5268912 h 6858000"/>
              <a:gd name="connsiteX108" fmla="*/ 7554829 w 7713579"/>
              <a:gd name="connsiteY108" fmla="*/ 5313362 h 6858000"/>
              <a:gd name="connsiteX109" fmla="*/ 7545304 w 7713579"/>
              <a:gd name="connsiteY109" fmla="*/ 5365750 h 6858000"/>
              <a:gd name="connsiteX110" fmla="*/ 7535779 w 7713579"/>
              <a:gd name="connsiteY110" fmla="*/ 5426075 h 6858000"/>
              <a:gd name="connsiteX111" fmla="*/ 7534191 w 7713579"/>
              <a:gd name="connsiteY111" fmla="*/ 5494337 h 6858000"/>
              <a:gd name="connsiteX112" fmla="*/ 7535779 w 7713579"/>
              <a:gd name="connsiteY112" fmla="*/ 5562600 h 6858000"/>
              <a:gd name="connsiteX113" fmla="*/ 7545304 w 7713579"/>
              <a:gd name="connsiteY113" fmla="*/ 5622925 h 6858000"/>
              <a:gd name="connsiteX114" fmla="*/ 7554829 w 7713579"/>
              <a:gd name="connsiteY114" fmla="*/ 5675312 h 6858000"/>
              <a:gd name="connsiteX115" fmla="*/ 7569116 w 7713579"/>
              <a:gd name="connsiteY115" fmla="*/ 5721350 h 6858000"/>
              <a:gd name="connsiteX116" fmla="*/ 7586579 w 7713579"/>
              <a:gd name="connsiteY116" fmla="*/ 5762625 h 6858000"/>
              <a:gd name="connsiteX117" fmla="*/ 7604041 w 7713579"/>
              <a:gd name="connsiteY117" fmla="*/ 5802312 h 6858000"/>
              <a:gd name="connsiteX118" fmla="*/ 7623091 w 7713579"/>
              <a:gd name="connsiteY118" fmla="*/ 5840412 h 6858000"/>
              <a:gd name="connsiteX119" fmla="*/ 7642141 w 7713579"/>
              <a:gd name="connsiteY119" fmla="*/ 5876925 h 6858000"/>
              <a:gd name="connsiteX120" fmla="*/ 7661191 w 7713579"/>
              <a:gd name="connsiteY120" fmla="*/ 5915025 h 6858000"/>
              <a:gd name="connsiteX121" fmla="*/ 7677066 w 7713579"/>
              <a:gd name="connsiteY121" fmla="*/ 5956300 h 6858000"/>
              <a:gd name="connsiteX122" fmla="*/ 7691354 w 7713579"/>
              <a:gd name="connsiteY122" fmla="*/ 6003925 h 6858000"/>
              <a:gd name="connsiteX123" fmla="*/ 7702466 w 7713579"/>
              <a:gd name="connsiteY123" fmla="*/ 6056312 h 6858000"/>
              <a:gd name="connsiteX124" fmla="*/ 7710404 w 7713579"/>
              <a:gd name="connsiteY124" fmla="*/ 6113462 h 6858000"/>
              <a:gd name="connsiteX125" fmla="*/ 7713579 w 7713579"/>
              <a:gd name="connsiteY125" fmla="*/ 6183312 h 6858000"/>
              <a:gd name="connsiteX126" fmla="*/ 7710404 w 7713579"/>
              <a:gd name="connsiteY126" fmla="*/ 6251575 h 6858000"/>
              <a:gd name="connsiteX127" fmla="*/ 7702466 w 7713579"/>
              <a:gd name="connsiteY127" fmla="*/ 6311900 h 6858000"/>
              <a:gd name="connsiteX128" fmla="*/ 7691354 w 7713579"/>
              <a:gd name="connsiteY128" fmla="*/ 6361112 h 6858000"/>
              <a:gd name="connsiteX129" fmla="*/ 7677066 w 7713579"/>
              <a:gd name="connsiteY129" fmla="*/ 6407150 h 6858000"/>
              <a:gd name="connsiteX130" fmla="*/ 7661191 w 7713579"/>
              <a:gd name="connsiteY130" fmla="*/ 6448425 h 6858000"/>
              <a:gd name="connsiteX131" fmla="*/ 7643729 w 7713579"/>
              <a:gd name="connsiteY131" fmla="*/ 6488112 h 6858000"/>
              <a:gd name="connsiteX132" fmla="*/ 7626266 w 7713579"/>
              <a:gd name="connsiteY132" fmla="*/ 6523037 h 6858000"/>
              <a:gd name="connsiteX133" fmla="*/ 7607216 w 7713579"/>
              <a:gd name="connsiteY133" fmla="*/ 6561137 h 6858000"/>
              <a:gd name="connsiteX134" fmla="*/ 7588166 w 7713579"/>
              <a:gd name="connsiteY134" fmla="*/ 6597650 h 6858000"/>
              <a:gd name="connsiteX135" fmla="*/ 7572291 w 7713579"/>
              <a:gd name="connsiteY135" fmla="*/ 6640512 h 6858000"/>
              <a:gd name="connsiteX136" fmla="*/ 7556416 w 7713579"/>
              <a:gd name="connsiteY136" fmla="*/ 6683375 h 6858000"/>
              <a:gd name="connsiteX137" fmla="*/ 7546891 w 7713579"/>
              <a:gd name="connsiteY137" fmla="*/ 6735762 h 6858000"/>
              <a:gd name="connsiteX138" fmla="*/ 7538954 w 7713579"/>
              <a:gd name="connsiteY138" fmla="*/ 6791325 h 6858000"/>
              <a:gd name="connsiteX139" fmla="*/ 7534191 w 7713579"/>
              <a:gd name="connsiteY139" fmla="*/ 6858000 h 6858000"/>
              <a:gd name="connsiteX140" fmla="*/ 0 w 7713579"/>
              <a:gd name="connsiteY140" fmla="*/ 6858000 h 6858000"/>
              <a:gd name="connsiteX141" fmla="*/ 0 w 7713579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713579" h="6858000">
                <a:moveTo>
                  <a:pt x="0" y="0"/>
                </a:moveTo>
                <a:lnTo>
                  <a:pt x="7534191" y="0"/>
                </a:lnTo>
                <a:lnTo>
                  <a:pt x="7538954" y="66675"/>
                </a:lnTo>
                <a:lnTo>
                  <a:pt x="7546891" y="122237"/>
                </a:lnTo>
                <a:lnTo>
                  <a:pt x="7556416" y="174625"/>
                </a:lnTo>
                <a:lnTo>
                  <a:pt x="7572291" y="217487"/>
                </a:lnTo>
                <a:lnTo>
                  <a:pt x="7588166" y="260350"/>
                </a:lnTo>
                <a:lnTo>
                  <a:pt x="7607216" y="296862"/>
                </a:lnTo>
                <a:lnTo>
                  <a:pt x="7626266" y="334962"/>
                </a:lnTo>
                <a:lnTo>
                  <a:pt x="7643729" y="369887"/>
                </a:lnTo>
                <a:lnTo>
                  <a:pt x="7661191" y="409575"/>
                </a:lnTo>
                <a:lnTo>
                  <a:pt x="7677066" y="450850"/>
                </a:lnTo>
                <a:lnTo>
                  <a:pt x="7691354" y="496887"/>
                </a:lnTo>
                <a:lnTo>
                  <a:pt x="7702466" y="546100"/>
                </a:lnTo>
                <a:lnTo>
                  <a:pt x="7710404" y="606425"/>
                </a:lnTo>
                <a:lnTo>
                  <a:pt x="7713579" y="673100"/>
                </a:lnTo>
                <a:lnTo>
                  <a:pt x="7710404" y="744537"/>
                </a:lnTo>
                <a:lnTo>
                  <a:pt x="7702466" y="801687"/>
                </a:lnTo>
                <a:lnTo>
                  <a:pt x="7691354" y="854075"/>
                </a:lnTo>
                <a:lnTo>
                  <a:pt x="7677066" y="901700"/>
                </a:lnTo>
                <a:lnTo>
                  <a:pt x="7661191" y="942975"/>
                </a:lnTo>
                <a:lnTo>
                  <a:pt x="7642141" y="981075"/>
                </a:lnTo>
                <a:lnTo>
                  <a:pt x="7623091" y="1017587"/>
                </a:lnTo>
                <a:lnTo>
                  <a:pt x="7604041" y="1055687"/>
                </a:lnTo>
                <a:lnTo>
                  <a:pt x="7586579" y="1095375"/>
                </a:lnTo>
                <a:lnTo>
                  <a:pt x="7569116" y="1136650"/>
                </a:lnTo>
                <a:lnTo>
                  <a:pt x="7554829" y="1182687"/>
                </a:lnTo>
                <a:lnTo>
                  <a:pt x="7545304" y="1235075"/>
                </a:lnTo>
                <a:lnTo>
                  <a:pt x="7535779" y="1295400"/>
                </a:lnTo>
                <a:lnTo>
                  <a:pt x="7534191" y="1363662"/>
                </a:lnTo>
                <a:lnTo>
                  <a:pt x="7535779" y="1431925"/>
                </a:lnTo>
                <a:lnTo>
                  <a:pt x="7545304" y="1492250"/>
                </a:lnTo>
                <a:lnTo>
                  <a:pt x="7554829" y="1544637"/>
                </a:lnTo>
                <a:lnTo>
                  <a:pt x="7569116" y="1589087"/>
                </a:lnTo>
                <a:lnTo>
                  <a:pt x="7586579" y="1631950"/>
                </a:lnTo>
                <a:lnTo>
                  <a:pt x="7604041" y="1671637"/>
                </a:lnTo>
                <a:lnTo>
                  <a:pt x="7623091" y="1708150"/>
                </a:lnTo>
                <a:lnTo>
                  <a:pt x="7642141" y="1743075"/>
                </a:lnTo>
                <a:lnTo>
                  <a:pt x="7661191" y="1782762"/>
                </a:lnTo>
                <a:lnTo>
                  <a:pt x="7677066" y="1824037"/>
                </a:lnTo>
                <a:lnTo>
                  <a:pt x="7691354" y="1870075"/>
                </a:lnTo>
                <a:lnTo>
                  <a:pt x="7702466" y="1922462"/>
                </a:lnTo>
                <a:lnTo>
                  <a:pt x="7710404" y="1982787"/>
                </a:lnTo>
                <a:lnTo>
                  <a:pt x="7713579" y="2051050"/>
                </a:lnTo>
                <a:lnTo>
                  <a:pt x="7710404" y="2119312"/>
                </a:lnTo>
                <a:lnTo>
                  <a:pt x="7702466" y="2179637"/>
                </a:lnTo>
                <a:lnTo>
                  <a:pt x="7691354" y="2232025"/>
                </a:lnTo>
                <a:lnTo>
                  <a:pt x="7677066" y="2278062"/>
                </a:lnTo>
                <a:lnTo>
                  <a:pt x="7661191" y="2319337"/>
                </a:lnTo>
                <a:lnTo>
                  <a:pt x="7642141" y="2359025"/>
                </a:lnTo>
                <a:lnTo>
                  <a:pt x="7623091" y="2395537"/>
                </a:lnTo>
                <a:lnTo>
                  <a:pt x="7604041" y="2433637"/>
                </a:lnTo>
                <a:lnTo>
                  <a:pt x="7586579" y="2471737"/>
                </a:lnTo>
                <a:lnTo>
                  <a:pt x="7569116" y="2513012"/>
                </a:lnTo>
                <a:lnTo>
                  <a:pt x="7554829" y="2560637"/>
                </a:lnTo>
                <a:lnTo>
                  <a:pt x="7545304" y="2613025"/>
                </a:lnTo>
                <a:lnTo>
                  <a:pt x="7535779" y="2671762"/>
                </a:lnTo>
                <a:lnTo>
                  <a:pt x="7534191" y="2741612"/>
                </a:lnTo>
                <a:lnTo>
                  <a:pt x="7535779" y="2809875"/>
                </a:lnTo>
                <a:lnTo>
                  <a:pt x="7545304" y="2868612"/>
                </a:lnTo>
                <a:lnTo>
                  <a:pt x="7554829" y="2922587"/>
                </a:lnTo>
                <a:lnTo>
                  <a:pt x="7569116" y="2967037"/>
                </a:lnTo>
                <a:lnTo>
                  <a:pt x="7586579" y="3009900"/>
                </a:lnTo>
                <a:lnTo>
                  <a:pt x="7604041" y="3046412"/>
                </a:lnTo>
                <a:lnTo>
                  <a:pt x="7623091" y="3084512"/>
                </a:lnTo>
                <a:lnTo>
                  <a:pt x="7642141" y="3121025"/>
                </a:lnTo>
                <a:lnTo>
                  <a:pt x="7661191" y="3160712"/>
                </a:lnTo>
                <a:lnTo>
                  <a:pt x="7677066" y="3201987"/>
                </a:lnTo>
                <a:lnTo>
                  <a:pt x="7691354" y="3248025"/>
                </a:lnTo>
                <a:lnTo>
                  <a:pt x="7702466" y="3300412"/>
                </a:lnTo>
                <a:lnTo>
                  <a:pt x="7710404" y="3360737"/>
                </a:lnTo>
                <a:lnTo>
                  <a:pt x="7713579" y="3427412"/>
                </a:lnTo>
                <a:lnTo>
                  <a:pt x="7710404" y="3497262"/>
                </a:lnTo>
                <a:lnTo>
                  <a:pt x="7702466" y="3557587"/>
                </a:lnTo>
                <a:lnTo>
                  <a:pt x="7691354" y="3609975"/>
                </a:lnTo>
                <a:lnTo>
                  <a:pt x="7677066" y="3656012"/>
                </a:lnTo>
                <a:lnTo>
                  <a:pt x="7661191" y="3697287"/>
                </a:lnTo>
                <a:lnTo>
                  <a:pt x="7642141" y="3736975"/>
                </a:lnTo>
                <a:lnTo>
                  <a:pt x="7604041" y="3811587"/>
                </a:lnTo>
                <a:lnTo>
                  <a:pt x="7586579" y="3848100"/>
                </a:lnTo>
                <a:lnTo>
                  <a:pt x="7569116" y="3890962"/>
                </a:lnTo>
                <a:lnTo>
                  <a:pt x="7554829" y="3935412"/>
                </a:lnTo>
                <a:lnTo>
                  <a:pt x="7545304" y="3987800"/>
                </a:lnTo>
                <a:lnTo>
                  <a:pt x="7535779" y="4048125"/>
                </a:lnTo>
                <a:lnTo>
                  <a:pt x="7534191" y="4116387"/>
                </a:lnTo>
                <a:lnTo>
                  <a:pt x="7535779" y="4186237"/>
                </a:lnTo>
                <a:lnTo>
                  <a:pt x="7545304" y="4244975"/>
                </a:lnTo>
                <a:lnTo>
                  <a:pt x="7554829" y="4297362"/>
                </a:lnTo>
                <a:lnTo>
                  <a:pt x="7569116" y="4343400"/>
                </a:lnTo>
                <a:lnTo>
                  <a:pt x="7586579" y="4386262"/>
                </a:lnTo>
                <a:lnTo>
                  <a:pt x="7604041" y="4424362"/>
                </a:lnTo>
                <a:lnTo>
                  <a:pt x="7642141" y="4498975"/>
                </a:lnTo>
                <a:lnTo>
                  <a:pt x="7661191" y="4537075"/>
                </a:lnTo>
                <a:lnTo>
                  <a:pt x="7677066" y="4579937"/>
                </a:lnTo>
                <a:lnTo>
                  <a:pt x="7691354" y="4625975"/>
                </a:lnTo>
                <a:lnTo>
                  <a:pt x="7702466" y="4678362"/>
                </a:lnTo>
                <a:lnTo>
                  <a:pt x="7710404" y="4738687"/>
                </a:lnTo>
                <a:lnTo>
                  <a:pt x="7713579" y="4806950"/>
                </a:lnTo>
                <a:lnTo>
                  <a:pt x="7710404" y="4875212"/>
                </a:lnTo>
                <a:lnTo>
                  <a:pt x="7702466" y="4935537"/>
                </a:lnTo>
                <a:lnTo>
                  <a:pt x="7691354" y="4987925"/>
                </a:lnTo>
                <a:lnTo>
                  <a:pt x="7677066" y="5033962"/>
                </a:lnTo>
                <a:lnTo>
                  <a:pt x="7661191" y="5075237"/>
                </a:lnTo>
                <a:lnTo>
                  <a:pt x="7642141" y="5114925"/>
                </a:lnTo>
                <a:lnTo>
                  <a:pt x="7623091" y="5149850"/>
                </a:lnTo>
                <a:lnTo>
                  <a:pt x="7604041" y="5186362"/>
                </a:lnTo>
                <a:lnTo>
                  <a:pt x="7586579" y="5226050"/>
                </a:lnTo>
                <a:lnTo>
                  <a:pt x="7569116" y="5268912"/>
                </a:lnTo>
                <a:lnTo>
                  <a:pt x="7554829" y="5313362"/>
                </a:lnTo>
                <a:lnTo>
                  <a:pt x="7545304" y="5365750"/>
                </a:lnTo>
                <a:lnTo>
                  <a:pt x="7535779" y="5426075"/>
                </a:lnTo>
                <a:lnTo>
                  <a:pt x="7534191" y="5494337"/>
                </a:lnTo>
                <a:lnTo>
                  <a:pt x="7535779" y="5562600"/>
                </a:lnTo>
                <a:lnTo>
                  <a:pt x="7545304" y="5622925"/>
                </a:lnTo>
                <a:lnTo>
                  <a:pt x="7554829" y="5675312"/>
                </a:lnTo>
                <a:lnTo>
                  <a:pt x="7569116" y="5721350"/>
                </a:lnTo>
                <a:lnTo>
                  <a:pt x="7586579" y="5762625"/>
                </a:lnTo>
                <a:lnTo>
                  <a:pt x="7604041" y="5802312"/>
                </a:lnTo>
                <a:lnTo>
                  <a:pt x="7623091" y="5840412"/>
                </a:lnTo>
                <a:lnTo>
                  <a:pt x="7642141" y="5876925"/>
                </a:lnTo>
                <a:lnTo>
                  <a:pt x="7661191" y="5915025"/>
                </a:lnTo>
                <a:lnTo>
                  <a:pt x="7677066" y="5956300"/>
                </a:lnTo>
                <a:lnTo>
                  <a:pt x="7691354" y="6003925"/>
                </a:lnTo>
                <a:lnTo>
                  <a:pt x="7702466" y="6056312"/>
                </a:lnTo>
                <a:lnTo>
                  <a:pt x="7710404" y="6113462"/>
                </a:lnTo>
                <a:lnTo>
                  <a:pt x="7713579" y="6183312"/>
                </a:lnTo>
                <a:lnTo>
                  <a:pt x="7710404" y="6251575"/>
                </a:lnTo>
                <a:lnTo>
                  <a:pt x="7702466" y="6311900"/>
                </a:lnTo>
                <a:lnTo>
                  <a:pt x="7691354" y="6361112"/>
                </a:lnTo>
                <a:lnTo>
                  <a:pt x="7677066" y="6407150"/>
                </a:lnTo>
                <a:lnTo>
                  <a:pt x="7661191" y="6448425"/>
                </a:lnTo>
                <a:lnTo>
                  <a:pt x="7643729" y="6488112"/>
                </a:lnTo>
                <a:lnTo>
                  <a:pt x="7626266" y="6523037"/>
                </a:lnTo>
                <a:lnTo>
                  <a:pt x="7607216" y="6561137"/>
                </a:lnTo>
                <a:lnTo>
                  <a:pt x="7588166" y="6597650"/>
                </a:lnTo>
                <a:lnTo>
                  <a:pt x="7572291" y="6640512"/>
                </a:lnTo>
                <a:lnTo>
                  <a:pt x="7556416" y="6683375"/>
                </a:lnTo>
                <a:lnTo>
                  <a:pt x="7546891" y="6735762"/>
                </a:lnTo>
                <a:lnTo>
                  <a:pt x="7538954" y="6791325"/>
                </a:lnTo>
                <a:lnTo>
                  <a:pt x="753419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C85BF5E-2BD6-4E5B-8EA3-420B45BB0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5542359" y="0"/>
            <a:ext cx="3601641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2480" y="662400"/>
            <a:ext cx="2979120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dirty="0">
                <a:latin typeface="+mj-lt"/>
                <a:ea typeface="+mj-ea"/>
                <a:cs typeface="+mj-cs"/>
              </a:rPr>
              <a:t>Full Poster Panel: 3x4’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dirty="0">
                <a:latin typeface="+mj-lt"/>
                <a:ea typeface="+mj-ea"/>
                <a:cs typeface="+mj-cs"/>
              </a:rPr>
              <a:t> $1,115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1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100" dirty="0">
              <a:latin typeface="+mj-lt"/>
              <a:ea typeface="+mj-ea"/>
              <a:cs typeface="+mj-cs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012480" y="2286000"/>
            <a:ext cx="2557732" cy="38448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-228600">
              <a:lnSpc>
                <a:spcPct val="90000"/>
              </a:lnSpc>
            </a:pPr>
            <a:endParaRPr lang="en-US" sz="1700" dirty="0">
              <a:solidFill>
                <a:schemeClr val="tx1">
                  <a:alpha val="60000"/>
                </a:schemeClr>
              </a:solidFill>
            </a:endParaRPr>
          </a:p>
          <a:p>
            <a:pPr marL="0" indent="-228600">
              <a:lnSpc>
                <a:spcPct val="90000"/>
              </a:lnSpc>
            </a:pPr>
            <a:endParaRPr lang="en-US" sz="1700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6" name="Picture 5" descr="A hand holding a phone and a container on the water&#10;&#10;AI-generated content may be incorrect.">
            <a:extLst>
              <a:ext uri="{FF2B5EF4-FFF2-40B4-BE49-F238E27FC236}">
                <a16:creationId xmlns:a16="http://schemas.microsoft.com/office/drawing/2014/main" id="{E2E69312-8D71-4B93-7974-9E4E9DD13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59" y="684171"/>
            <a:ext cx="3601641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99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1" name="Rectangle 104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27509" y="723898"/>
            <a:ext cx="4501582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+mj-lt"/>
                <a:ea typeface="+mj-ea"/>
                <a:cs typeface="+mj-cs"/>
              </a:rPr>
              <a:t>1 Meter Panel Promotion </a:t>
            </a:r>
            <a:r>
              <a:rPr lang="en-US" sz="3200" dirty="0"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latin typeface="+mj-lt"/>
                <a:ea typeface="+mj-ea"/>
                <a:cs typeface="+mj-cs"/>
              </a:rPr>
              <a:t>                 $3,700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ED7CB2C-9571-424D-802B-0E4864BF8288}"/>
              </a:ext>
            </a:extLst>
          </p:cNvPr>
          <p:cNvSpPr txBox="1"/>
          <p:nvPr/>
        </p:nvSpPr>
        <p:spPr>
          <a:xfrm>
            <a:off x="627510" y="2405067"/>
            <a:ext cx="4501582" cy="3729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The 8ft × 3ft double-sided panel will receive significant exposure, attracting a large volume of buyers.</a:t>
            </a:r>
            <a:endParaRPr lang="en-US" sz="1700" dirty="0"/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1ADAE49-8A26-92D3-C313-AA950E4A3E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" b="1467"/>
          <a:stretch/>
        </p:blipFill>
        <p:spPr>
          <a:xfrm rot="5400000">
            <a:off x="3842790" y="1556790"/>
            <a:ext cx="6858000" cy="3744420"/>
          </a:xfrm>
          <a:prstGeom prst="rect">
            <a:avLst/>
          </a:prstGeom>
          <a:effectLst/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369E5262-7E00-42E3-ACC0-526EB9DBE561}"/>
              </a:ext>
            </a:extLst>
          </p:cNvPr>
          <p:cNvSpPr txBox="1"/>
          <p:nvPr/>
        </p:nvSpPr>
        <p:spPr>
          <a:xfrm>
            <a:off x="318499" y="1153886"/>
            <a:ext cx="1815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7C9A449-B221-4A02-83EF-E070D164E77B}"/>
              </a:ext>
            </a:extLst>
          </p:cNvPr>
          <p:cNvSpPr txBox="1"/>
          <p:nvPr/>
        </p:nvSpPr>
        <p:spPr>
          <a:xfrm>
            <a:off x="318498" y="1153886"/>
            <a:ext cx="2881901" cy="376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8871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4" name="Rectangle 8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33082"/>
            <a:ext cx="5029200" cy="12191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000" b="1" dirty="0"/>
              <a:t>Poster Display 2x3’ or 3x2’</a:t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990600"/>
            <a:ext cx="5181600" cy="514350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400050" indent="-228600">
              <a:lnSpc>
                <a:spcPct val="90000"/>
              </a:lnSpc>
            </a:pPr>
            <a:r>
              <a:rPr lang="en-US" sz="1800" dirty="0"/>
              <a:t>All photographs must be mounted on foam board; metal or glass frames </a:t>
            </a:r>
            <a:r>
              <a:rPr lang="en-US" sz="1800" b="1" dirty="0"/>
              <a:t>WILL NOT </a:t>
            </a:r>
            <a:r>
              <a:rPr lang="en-US" sz="1800" dirty="0"/>
              <a:t>be allowed</a:t>
            </a:r>
          </a:p>
          <a:p>
            <a:pPr marL="400050" indent="-228600">
              <a:lnSpc>
                <a:spcPct val="90000"/>
              </a:lnSpc>
            </a:pPr>
            <a:r>
              <a:rPr lang="en-US" sz="1800" dirty="0"/>
              <a:t>Maximum frame size is 2’(length) x 3’(width) or 2’(width) x 3’(length)</a:t>
            </a:r>
          </a:p>
          <a:p>
            <a:pPr marL="400050" indent="-228600">
              <a:lnSpc>
                <a:spcPct val="90000"/>
              </a:lnSpc>
            </a:pPr>
            <a:r>
              <a:rPr lang="en-US" sz="1800" dirty="0"/>
              <a:t>Do not provide frames with hanging wire or hooks</a:t>
            </a:r>
          </a:p>
          <a:p>
            <a:pPr marL="400050" indent="-228600">
              <a:lnSpc>
                <a:spcPct val="90000"/>
              </a:lnSpc>
            </a:pPr>
            <a:r>
              <a:rPr lang="en-US" sz="1800" dirty="0"/>
              <a:t>Be sure to have </a:t>
            </a:r>
            <a:r>
              <a:rPr lang="en-US" sz="1800" i="1" dirty="0"/>
              <a:t>Velcro</a:t>
            </a:r>
            <a:r>
              <a:rPr lang="en-US" sz="1800" dirty="0"/>
              <a:t> on the back of the poster</a:t>
            </a:r>
          </a:p>
          <a:p>
            <a:pPr marL="400050" indent="-228600">
              <a:lnSpc>
                <a:spcPct val="90000"/>
              </a:lnSpc>
            </a:pPr>
            <a:r>
              <a:rPr lang="en-US" sz="1800" dirty="0"/>
              <a:t>Have your booth # on the poster</a:t>
            </a:r>
          </a:p>
          <a:p>
            <a:pPr marL="400050" indent="-228600">
              <a:lnSpc>
                <a:spcPct val="90000"/>
              </a:lnSpc>
            </a:pPr>
            <a:r>
              <a:rPr lang="en-US" sz="1800" b="1" dirty="0"/>
              <a:t>DO NOT BEND </a:t>
            </a:r>
            <a:r>
              <a:rPr lang="en-US" sz="1800" dirty="0"/>
              <a:t>the poster.  We want the poster to look presentable</a:t>
            </a:r>
          </a:p>
          <a:p>
            <a:pPr marL="400050" indent="-228600">
              <a:lnSpc>
                <a:spcPct val="90000"/>
              </a:lnSpc>
            </a:pPr>
            <a:r>
              <a:rPr lang="en-US" sz="1800" dirty="0"/>
              <a:t>Each display includes a standardized name sign and product name</a:t>
            </a:r>
          </a:p>
          <a:p>
            <a:pPr marL="400050" indent="-228600">
              <a:lnSpc>
                <a:spcPct val="90000"/>
              </a:lnSpc>
            </a:pPr>
            <a:r>
              <a:rPr lang="en-US" sz="1800" dirty="0"/>
              <a:t>Poster display must be delivered to New Product Location, </a:t>
            </a:r>
            <a:r>
              <a:rPr lang="en-US" sz="1800" b="1" dirty="0"/>
              <a:t>booth# TBD </a:t>
            </a:r>
            <a:r>
              <a:rPr lang="en-US" sz="1800" dirty="0"/>
              <a:t>by 2:00 pm on Saturday, March 14, 2026.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200" dirty="0"/>
          </a:p>
          <a:p>
            <a:pPr marL="0" indent="-228600">
              <a:lnSpc>
                <a:spcPct val="90000"/>
              </a:lnSpc>
            </a:pPr>
            <a:endParaRPr lang="en-US" sz="12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700" b="1" dirty="0"/>
              <a:t>PLEASE DO NOT SHIP YOUR POSTER TO THE EVENT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1700" b="1" dirty="0"/>
              <a:t>MANAGEMENT IN PORTLAND— WE CANNOT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1700" b="1" dirty="0"/>
              <a:t>DELIVER YOUR MATERIALS TO THE CONVENTION</a:t>
            </a:r>
          </a:p>
          <a:p>
            <a:pPr indent="-228600">
              <a:lnSpc>
                <a:spcPct val="90000"/>
              </a:lnSpc>
            </a:pP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63EE45-1FAD-D33A-E676-9CF63590D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311" y="387461"/>
            <a:ext cx="2952750" cy="2162175"/>
          </a:xfrm>
          <a:prstGeom prst="rect">
            <a:avLst/>
          </a:prstGeom>
          <a:noFill/>
          <a:ln cmpd="sng">
            <a:solidFill>
              <a:schemeClr val="accent5">
                <a:lumMod val="50000"/>
              </a:schemeClr>
            </a:solidFill>
          </a:ln>
          <a:effectLst>
            <a:softEdge rad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028584-3CDB-2A9B-EE09-A177A50DC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065" y="2937097"/>
            <a:ext cx="3019425" cy="2981325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33856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457200"/>
            <a:ext cx="8001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		</a:t>
            </a:r>
          </a:p>
          <a:p>
            <a:endParaRPr lang="en-US" sz="2800" b="1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New Product: </a:t>
            </a:r>
            <a:r>
              <a:rPr lang="en-US" sz="2800" b="1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br>
              <a:rPr lang="en-US" b="1" dirty="0">
                <a:latin typeface="Calibri Light" panose="020F0302020204030204" pitchFamily="34" charset="0"/>
              </a:rPr>
            </a:br>
            <a:r>
              <a:rPr lang="en-US" sz="2400" dirty="0"/>
              <a:t>New Products must have been introduced to the market </a:t>
            </a:r>
            <a:r>
              <a:rPr lang="en-US" sz="2400" b="1" i="1" dirty="0"/>
              <a:t>within 18 months</a:t>
            </a:r>
            <a:r>
              <a:rPr lang="en-US" sz="2400" dirty="0"/>
              <a:t> of the event.  </a:t>
            </a:r>
            <a:endParaRPr lang="en-US" sz="600" dirty="0"/>
          </a:p>
          <a:p>
            <a:r>
              <a:rPr lang="en-US" b="1" dirty="0">
                <a:latin typeface="Calibri Light" panose="020F0302020204030204" pitchFamily="34" charset="0"/>
              </a:rPr>
              <a:t> </a:t>
            </a:r>
          </a:p>
          <a:p>
            <a:r>
              <a:rPr lang="en-US" sz="28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Featured Product:</a:t>
            </a:r>
          </a:p>
          <a:p>
            <a:r>
              <a:rPr lang="en-US" sz="2400" dirty="0"/>
              <a:t>Featured Product Showcase is designed to highlight and give your company the opportunity to promote their </a:t>
            </a:r>
            <a:r>
              <a:rPr lang="en-US" sz="2400" b="1" dirty="0"/>
              <a:t>FINEST/BEST</a:t>
            </a:r>
            <a:r>
              <a:rPr lang="en-US" sz="2400" dirty="0"/>
              <a:t> products to potential buyers regardless of the product’s introduction date. </a:t>
            </a:r>
          </a:p>
          <a:p>
            <a:endParaRPr lang="en-US" sz="2400" dirty="0">
              <a:latin typeface="Calibri Light" panose="020F03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7E0413-1709-DE93-1931-FFFB111B5A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030"/>
            <a:ext cx="1238250" cy="152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A4F4D9-5C00-0481-1D20-1CBB88C6AB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60230"/>
            <a:ext cx="894522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39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057400"/>
            <a:ext cx="84582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en-US" sz="2400" dirty="0"/>
          </a:p>
          <a:p>
            <a:pPr algn="ctr"/>
            <a:r>
              <a:rPr lang="en-US" altLang="en-US" sz="2400" dirty="0"/>
              <a:t>For more information please contact: Minh Ly-Gordon</a:t>
            </a:r>
            <a:br>
              <a:rPr lang="en-US" altLang="en-US" sz="2400" dirty="0"/>
            </a:br>
            <a:r>
              <a:rPr lang="en-US" altLang="en-US" sz="2400" dirty="0"/>
              <a:t>+1-207-842-5525 or </a:t>
            </a:r>
            <a:r>
              <a:rPr lang="en-US" altLang="en-US" sz="2400" dirty="0">
                <a:hlinkClick r:id="rId2"/>
              </a:rPr>
              <a:t>mlygordon@divcom.com</a:t>
            </a:r>
            <a:endParaRPr lang="en-US" altLang="en-US" sz="2400" dirty="0"/>
          </a:p>
          <a:p>
            <a:pPr algn="ctr"/>
            <a:endParaRPr lang="en-US" altLang="en-US" sz="2400" dirty="0"/>
          </a:p>
          <a:p>
            <a:pPr algn="ctr"/>
            <a:r>
              <a:rPr lang="en-US" altLang="en-US" sz="2400" dirty="0"/>
              <a:t>Deadline: </a:t>
            </a:r>
            <a:r>
              <a:rPr lang="en-US" altLang="en-US" sz="2400" b="1" dirty="0"/>
              <a:t>Thursday, February 5, 2026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en-US" sz="2400" dirty="0">
              <a:latin typeface="+mj-lt"/>
            </a:endParaRPr>
          </a:p>
          <a:p>
            <a:pPr lvl="0" algn="ctr"/>
            <a:endParaRPr lang="en-US" sz="2400" dirty="0">
              <a:latin typeface="+mj-lt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b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altLang="en-US" sz="2000" dirty="0">
                <a:solidFill>
                  <a:srgbClr val="C00000"/>
                </a:solidFill>
              </a:rPr>
            </a:b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228600"/>
            <a:ext cx="1252651" cy="1615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52400"/>
            <a:ext cx="1374458" cy="169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813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4278</TotalTime>
  <Words>377</Words>
  <Application>Microsoft Office PowerPoint</Application>
  <PresentationFormat>On-screen Show (4:3)</PresentationFormat>
  <Paragraphs>48</Paragraphs>
  <Slides>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Aharoni</vt:lpstr>
      <vt:lpstr>Arial</vt:lpstr>
      <vt:lpstr>Calibri</vt:lpstr>
      <vt:lpstr>Calibri Light</vt:lpstr>
      <vt:lpstr>Wingdings</vt:lpstr>
      <vt:lpstr>Office Theme</vt:lpstr>
      <vt:lpstr>Acrobat Document</vt:lpstr>
      <vt:lpstr>PowerPoint Presentation</vt:lpstr>
      <vt:lpstr>PowerPoint Presentation</vt:lpstr>
      <vt:lpstr>Single Display   $700</vt:lpstr>
      <vt:lpstr>Equipment Poster Display 2x3’ or 3x2’ - $700</vt:lpstr>
      <vt:lpstr>PowerPoint Presentation</vt:lpstr>
      <vt:lpstr>PowerPoint Presentation</vt:lpstr>
      <vt:lpstr>Poster Display 2x3’ or 3x2’ </vt:lpstr>
      <vt:lpstr>PowerPoint Presentation</vt:lpstr>
      <vt:lpstr>PowerPoint Presentation</vt:lpstr>
    </vt:vector>
  </TitlesOfParts>
  <Company>DBC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Product Showcase over the years</dc:title>
  <dc:creator>Minh Ly-Gordon</dc:creator>
  <cp:lastModifiedBy>Nate Gabel</cp:lastModifiedBy>
  <cp:revision>160</cp:revision>
  <dcterms:created xsi:type="dcterms:W3CDTF">2017-05-09T13:33:52Z</dcterms:created>
  <dcterms:modified xsi:type="dcterms:W3CDTF">2025-10-02T14:37:42Z</dcterms:modified>
</cp:coreProperties>
</file>